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4" r:id="rId19"/>
    <p:sldId id="275" r:id="rId20"/>
    <p:sldId id="276" r:id="rId21"/>
    <p:sldId id="277" r:id="rId22"/>
    <p:sldId id="278" r:id="rId23"/>
    <p:sldId id="273"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F57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1" d="100"/>
          <a:sy n="61" d="100"/>
        </p:scale>
        <p:origin x="-90" y="-28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0A6855C6-E083-4615-8D2A-189680EBFBA4}" type="datetimeFigureOut">
              <a:rPr lang="en-US" smtClean="0"/>
              <a:t>10/31/2012</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634C0E5F-1E90-4DBF-813E-3412C7F60E23}" type="slidenum">
              <a:rPr lang="en-US" smtClean="0"/>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A6855C6-E083-4615-8D2A-189680EBFBA4}" type="datetimeFigureOut">
              <a:rPr lang="en-US" smtClean="0"/>
              <a:t>10/31/2012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4C0E5F-1E90-4DBF-813E-3412C7F60E23}"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A6855C6-E083-4615-8D2A-189680EBFBA4}" type="datetimeFigureOut">
              <a:rPr lang="en-US" smtClean="0"/>
              <a:t>10/31/2012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4C0E5F-1E90-4DBF-813E-3412C7F60E23}"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A6855C6-E083-4615-8D2A-189680EBFBA4}" type="datetimeFigureOut">
              <a:rPr lang="en-US" smtClean="0"/>
              <a:t>10/31/2012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4C0E5F-1E90-4DBF-813E-3412C7F60E23}"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0A6855C6-E083-4615-8D2A-189680EBFBA4}" type="datetimeFigureOut">
              <a:rPr lang="en-US" smtClean="0"/>
              <a:t>10/31/2012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634C0E5F-1E90-4DBF-813E-3412C7F60E23}"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A6855C6-E083-4615-8D2A-189680EBFBA4}" type="datetimeFigureOut">
              <a:rPr lang="en-US" smtClean="0"/>
              <a:t>10/31/2012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34C0E5F-1E90-4DBF-813E-3412C7F60E23}"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0A6855C6-E083-4615-8D2A-189680EBFBA4}" type="datetimeFigureOut">
              <a:rPr lang="en-US" smtClean="0"/>
              <a:t>10/31/2012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34C0E5F-1E90-4DBF-813E-3412C7F60E23}"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A6855C6-E083-4615-8D2A-189680EBFBA4}" type="datetimeFigureOut">
              <a:rPr lang="en-US" smtClean="0"/>
              <a:t>10/31/2012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34C0E5F-1E90-4DBF-813E-3412C7F60E23}"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A6855C6-E083-4615-8D2A-189680EBFBA4}" type="datetimeFigureOut">
              <a:rPr lang="en-US" smtClean="0"/>
              <a:t>10/31/2012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34C0E5F-1E90-4DBF-813E-3412C7F60E2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A6855C6-E083-4615-8D2A-189680EBFBA4}" type="datetimeFigureOut">
              <a:rPr lang="en-US" smtClean="0"/>
              <a:t>10/31/2012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34C0E5F-1E90-4DBF-813E-3412C7F60E23}"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0A6855C6-E083-4615-8D2A-189680EBFBA4}" type="datetimeFigureOut">
              <a:rPr lang="en-US" smtClean="0"/>
              <a:t>10/31/2012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34C0E5F-1E90-4DBF-813E-3412C7F60E23}"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40000"/>
            <a:duotone>
              <a:schemeClr val="bg2">
                <a:shade val="3000"/>
                <a:satMod val="110000"/>
              </a:schemeClr>
              <a:schemeClr val="bg2">
                <a:tint val="60000"/>
                <a:satMod val="425000"/>
              </a:schemeClr>
            </a:duotone>
            <a:lum/>
          </a:blip>
          <a:srcRect/>
          <a:stretch>
            <a:fillRect/>
          </a:stretch>
        </a:blipFill>
        <a:effectLst/>
      </p:bgPr>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0A6855C6-E083-4615-8D2A-189680EBFBA4}" type="datetimeFigureOut">
              <a:rPr lang="en-US" smtClean="0"/>
              <a:t>10/31/2012</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634C0E5F-1E90-4DBF-813E-3412C7F60E23}"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jpg"/></Relationships>
</file>

<file path=ppt/slides/_rels/slide10.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1.jpg"/><Relationship Id="rId1" Type="http://schemas.openxmlformats.org/officeDocument/2006/relationships/slideLayout" Target="../slideLayouts/slideLayout2.xml"/><Relationship Id="rId4" Type="http://schemas.openxmlformats.org/officeDocument/2006/relationships/image" Target="../media/image13.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Third Line of Defense Part II—B cells and antibodies</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 y="3657600"/>
            <a:ext cx="2857500" cy="2638425"/>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62400" y="3644899"/>
            <a:ext cx="2428875" cy="2466975"/>
          </a:xfrm>
          <a:prstGeom prst="rect">
            <a:avLst/>
          </a:prstGeom>
        </p:spPr>
      </p:pic>
      <p:pic>
        <p:nvPicPr>
          <p:cNvPr id="6" name="Picture 5"/>
          <p:cNvPicPr>
            <a:picLocks noChangeAspect="1"/>
          </p:cNvPicPr>
          <p:nvPr/>
        </p:nvPicPr>
        <p:blipFill rotWithShape="1">
          <a:blip r:embed="rId4">
            <a:extLst>
              <a:ext uri="{28A0092B-C50C-407E-A947-70E740481C1C}">
                <a14:useLocalDpi xmlns:a14="http://schemas.microsoft.com/office/drawing/2010/main" val="0"/>
              </a:ext>
            </a:extLst>
          </a:blip>
          <a:srcRect r="37143"/>
          <a:stretch/>
        </p:blipFill>
        <p:spPr>
          <a:xfrm>
            <a:off x="6858000" y="3657600"/>
            <a:ext cx="1828800" cy="2454274"/>
          </a:xfrm>
          <a:prstGeom prst="rect">
            <a:avLst/>
          </a:prstGeom>
        </p:spPr>
      </p:pic>
    </p:spTree>
    <p:extLst>
      <p:ext uri="{BB962C8B-B14F-4D97-AF65-F5344CB8AC3E}">
        <p14:creationId xmlns:p14="http://schemas.microsoft.com/office/powerpoint/2010/main" val="14229774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2590800"/>
          </a:xfrm>
        </p:spPr>
        <p:txBody>
          <a:bodyPr/>
          <a:lstStyle/>
          <a:p>
            <a:pPr marL="137160" indent="0">
              <a:buNone/>
            </a:pPr>
            <a:r>
              <a:rPr lang="en-US" b="1" u="sng" dirty="0" smtClean="0">
                <a:solidFill>
                  <a:schemeClr val="bg1"/>
                </a:solidFill>
                <a:latin typeface="Arial" pitchFamily="34" charset="0"/>
                <a:cs typeface="Arial" pitchFamily="34" charset="0"/>
              </a:rPr>
              <a:t>IgA:</a:t>
            </a:r>
            <a:r>
              <a:rPr lang="en-US" b="1" dirty="0" smtClean="0">
                <a:solidFill>
                  <a:schemeClr val="bg1"/>
                </a:solidFill>
                <a:latin typeface="Arial" pitchFamily="34" charset="0"/>
                <a:cs typeface="Arial" pitchFamily="34" charset="0"/>
              </a:rPr>
              <a:t>  </a:t>
            </a:r>
            <a:r>
              <a:rPr lang="en-US" b="1" dirty="0" smtClean="0">
                <a:ln>
                  <a:solidFill>
                    <a:schemeClr val="bg1"/>
                  </a:solidFill>
                </a:ln>
                <a:solidFill>
                  <a:srgbClr val="0070C0"/>
                </a:solidFill>
                <a:latin typeface="Arial" pitchFamily="34" charset="0"/>
                <a:cs typeface="Arial" pitchFamily="34" charset="0"/>
              </a:rPr>
              <a:t>Two subunits (dimer).  Produced at mucous membranes in secretions (mucus, saliva, tears, breast milk, vaginal fluids, semen).  Provides a specific feature to the First Line of Defense.</a:t>
            </a:r>
            <a:endParaRPr lang="en-US" b="1" u="sng" dirty="0">
              <a:solidFill>
                <a:srgbClr val="0070C0"/>
              </a:solidFill>
              <a:latin typeface="Arial" pitchFamily="34" charset="0"/>
              <a:cs typeface="Arial" pitchFamily="34"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09800" y="3962400"/>
            <a:ext cx="2000250" cy="2667000"/>
          </a:xfrm>
          <a:prstGeom prst="rect">
            <a:avLst/>
          </a:prstGeom>
        </p:spPr>
      </p:pic>
    </p:spTree>
    <p:extLst>
      <p:ext uri="{BB962C8B-B14F-4D97-AF65-F5344CB8AC3E}">
        <p14:creationId xmlns:p14="http://schemas.microsoft.com/office/powerpoint/2010/main" val="251451338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 y="228600"/>
            <a:ext cx="9144000" cy="1143000"/>
          </a:xfrm>
        </p:spPr>
        <p:txBody>
          <a:bodyPr>
            <a:noAutofit/>
          </a:bodyPr>
          <a:lstStyle/>
          <a:p>
            <a:r>
              <a:rPr lang="en-US" sz="3600" dirty="0" smtClean="0">
                <a:ln w="6350">
                  <a:solidFill>
                    <a:schemeClr val="bg1"/>
                  </a:solidFill>
                </a:ln>
                <a:solidFill>
                  <a:schemeClr val="accent1">
                    <a:lumMod val="50000"/>
                  </a:schemeClr>
                </a:solidFill>
                <a:effectLst/>
              </a:rPr>
              <a:t>So, now that you’ve seen the five antibody types, how do antibodies fight pathogens?</a:t>
            </a:r>
            <a:endParaRPr lang="en-US" sz="3600" dirty="0">
              <a:ln w="6350">
                <a:solidFill>
                  <a:schemeClr val="bg1"/>
                </a:solidFill>
              </a:ln>
              <a:solidFill>
                <a:schemeClr val="accent1">
                  <a:lumMod val="50000"/>
                </a:schemeClr>
              </a:solidFill>
              <a:effectLst/>
            </a:endParaRPr>
          </a:p>
        </p:txBody>
      </p:sp>
      <p:sp>
        <p:nvSpPr>
          <p:cNvPr id="3" name="Content Placeholder 2"/>
          <p:cNvSpPr>
            <a:spLocks noGrp="1"/>
          </p:cNvSpPr>
          <p:nvPr>
            <p:ph idx="1"/>
          </p:nvPr>
        </p:nvSpPr>
        <p:spPr>
          <a:xfrm>
            <a:off x="457200" y="2057400"/>
            <a:ext cx="8229600" cy="2286000"/>
          </a:xfrm>
        </p:spPr>
        <p:style>
          <a:lnRef idx="2">
            <a:schemeClr val="dk1"/>
          </a:lnRef>
          <a:fillRef idx="1">
            <a:schemeClr val="lt1"/>
          </a:fillRef>
          <a:effectRef idx="0">
            <a:schemeClr val="dk1"/>
          </a:effectRef>
          <a:fontRef idx="minor">
            <a:schemeClr val="dk1"/>
          </a:fontRef>
        </p:style>
        <p:txBody>
          <a:bodyPr/>
          <a:lstStyle/>
          <a:p>
            <a:pPr marL="137160" indent="0">
              <a:buNone/>
            </a:pPr>
            <a:r>
              <a:rPr lang="en-US" b="1" dirty="0" smtClean="0">
                <a:ln>
                  <a:solidFill>
                    <a:schemeClr val="bg1"/>
                  </a:solidFill>
                </a:ln>
                <a:solidFill>
                  <a:srgbClr val="FEF57A"/>
                </a:solidFill>
                <a:latin typeface="Arial" pitchFamily="34" charset="0"/>
                <a:cs typeface="Arial" pitchFamily="34" charset="0"/>
              </a:rPr>
              <a:t>1)  </a:t>
            </a:r>
            <a:r>
              <a:rPr lang="en-US" b="1" u="sng" dirty="0" smtClean="0">
                <a:ln>
                  <a:solidFill>
                    <a:schemeClr val="bg1"/>
                  </a:solidFill>
                </a:ln>
                <a:solidFill>
                  <a:srgbClr val="C00000"/>
                </a:solidFill>
                <a:latin typeface="Arial" pitchFamily="34" charset="0"/>
                <a:cs typeface="Arial" pitchFamily="34" charset="0"/>
              </a:rPr>
              <a:t>exotoxins, bacterial proteins </a:t>
            </a:r>
            <a:r>
              <a:rPr lang="en-US" b="1" dirty="0" smtClean="0">
                <a:ln>
                  <a:solidFill>
                    <a:schemeClr val="bg1"/>
                  </a:solidFill>
                </a:ln>
                <a:solidFill>
                  <a:srgbClr val="002060"/>
                </a:solidFill>
                <a:latin typeface="Arial" pitchFamily="34" charset="0"/>
                <a:cs typeface="Arial" pitchFamily="34" charset="0"/>
              </a:rPr>
              <a:t>(flagella, capsules, </a:t>
            </a:r>
            <a:r>
              <a:rPr lang="en-US" b="1" dirty="0" err="1" smtClean="0">
                <a:ln>
                  <a:solidFill>
                    <a:schemeClr val="bg1"/>
                  </a:solidFill>
                </a:ln>
                <a:solidFill>
                  <a:srgbClr val="002060"/>
                </a:solidFill>
                <a:latin typeface="Arial" pitchFamily="34" charset="0"/>
                <a:cs typeface="Arial" pitchFamily="34" charset="0"/>
              </a:rPr>
              <a:t>fimbrae</a:t>
            </a:r>
            <a:r>
              <a:rPr lang="en-US" b="1" dirty="0" smtClean="0">
                <a:ln>
                  <a:solidFill>
                    <a:schemeClr val="bg1"/>
                  </a:solidFill>
                </a:ln>
                <a:solidFill>
                  <a:srgbClr val="002060"/>
                </a:solidFill>
                <a:latin typeface="Arial" pitchFamily="34" charset="0"/>
                <a:cs typeface="Arial" pitchFamily="34" charset="0"/>
              </a:rPr>
              <a:t>):  Antibodies bind these directly and make them non-toxic.  Later, the antibody/antigen complexes can be </a:t>
            </a:r>
            <a:r>
              <a:rPr lang="en-US" b="1" dirty="0" err="1" smtClean="0">
                <a:ln>
                  <a:solidFill>
                    <a:schemeClr val="bg1"/>
                  </a:solidFill>
                </a:ln>
                <a:solidFill>
                  <a:srgbClr val="002060"/>
                </a:solidFill>
                <a:latin typeface="Arial" pitchFamily="34" charset="0"/>
                <a:cs typeface="Arial" pitchFamily="34" charset="0"/>
              </a:rPr>
              <a:t>phagocytosed</a:t>
            </a:r>
            <a:r>
              <a:rPr lang="en-US" b="1" dirty="0" smtClean="0">
                <a:ln>
                  <a:solidFill>
                    <a:schemeClr val="bg1"/>
                  </a:solidFill>
                </a:ln>
                <a:solidFill>
                  <a:srgbClr val="002060"/>
                </a:solidFill>
                <a:latin typeface="Arial" pitchFamily="34" charset="0"/>
                <a:cs typeface="Arial" pitchFamily="34" charset="0"/>
              </a:rPr>
              <a:t> or eliminated by the liver.</a:t>
            </a:r>
            <a:endParaRPr lang="en-US" b="1" dirty="0">
              <a:ln>
                <a:solidFill>
                  <a:schemeClr val="bg1"/>
                </a:solidFill>
              </a:ln>
              <a:solidFill>
                <a:srgbClr val="002060"/>
              </a:solidFill>
              <a:latin typeface="Arial" pitchFamily="34" charset="0"/>
              <a:cs typeface="Arial" pitchFamily="34" charset="0"/>
            </a:endParaRPr>
          </a:p>
        </p:txBody>
      </p:sp>
      <p:sp>
        <p:nvSpPr>
          <p:cNvPr id="4" name="TextBox 3"/>
          <p:cNvSpPr txBox="1"/>
          <p:nvPr/>
        </p:nvSpPr>
        <p:spPr>
          <a:xfrm>
            <a:off x="533400" y="4795897"/>
            <a:ext cx="8153400" cy="2062103"/>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3200" b="1" dirty="0" smtClean="0">
                <a:latin typeface="Arial" pitchFamily="34" charset="0"/>
                <a:cs typeface="Arial" pitchFamily="34" charset="0"/>
              </a:rPr>
              <a:t>The bad news:  antibody/antigen complexes that are not eliminated can obstruct capillaries or collect in joints (serum sickness)</a:t>
            </a:r>
            <a:endParaRPr lang="en-US" sz="3200" b="1" dirty="0">
              <a:latin typeface="Arial" pitchFamily="34" charset="0"/>
              <a:cs typeface="Arial" pitchFamily="34" charset="0"/>
            </a:endParaRPr>
          </a:p>
        </p:txBody>
      </p:sp>
    </p:spTree>
    <p:extLst>
      <p:ext uri="{BB962C8B-B14F-4D97-AF65-F5344CB8AC3E}">
        <p14:creationId xmlns:p14="http://schemas.microsoft.com/office/powerpoint/2010/main" val="33003745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70C0"/>
                </a:solidFill>
              </a:rPr>
              <a:t>Complement fixation</a:t>
            </a:r>
            <a:endParaRPr lang="en-US" dirty="0">
              <a:solidFill>
                <a:srgbClr val="0070C0"/>
              </a:solidFill>
            </a:endParaRPr>
          </a:p>
        </p:txBody>
      </p:sp>
      <p:sp>
        <p:nvSpPr>
          <p:cNvPr id="3" name="Content Placeholder 2"/>
          <p:cNvSpPr>
            <a:spLocks noGrp="1"/>
          </p:cNvSpPr>
          <p:nvPr>
            <p:ph idx="1"/>
          </p:nvPr>
        </p:nvSpPr>
        <p:spPr>
          <a:xfrm>
            <a:off x="457200" y="1600200"/>
            <a:ext cx="8229600" cy="1066800"/>
          </a:xfrm>
        </p:spPr>
        <p:txBody>
          <a:bodyPr/>
          <a:lstStyle/>
          <a:p>
            <a:pPr marL="137160" indent="0">
              <a:buNone/>
            </a:pPr>
            <a:r>
              <a:rPr lang="en-US" b="1" dirty="0" smtClean="0">
                <a:solidFill>
                  <a:srgbClr val="0070C0"/>
                </a:solidFill>
                <a:latin typeface="Arial" pitchFamily="34" charset="0"/>
                <a:cs typeface="Arial" pitchFamily="34" charset="0"/>
              </a:rPr>
              <a:t>Complement (review:  a cascade of proteins in the Second Line of Defense)</a:t>
            </a:r>
            <a:endParaRPr lang="en-US" b="1" dirty="0">
              <a:solidFill>
                <a:srgbClr val="0070C0"/>
              </a:solidFill>
              <a:latin typeface="Arial" pitchFamily="34" charset="0"/>
              <a:cs typeface="Arial" pitchFamily="34" charset="0"/>
            </a:endParaRPr>
          </a:p>
        </p:txBody>
      </p:sp>
      <p:sp>
        <p:nvSpPr>
          <p:cNvPr id="4" name="Rectangle 3"/>
          <p:cNvSpPr/>
          <p:nvPr/>
        </p:nvSpPr>
        <p:spPr>
          <a:xfrm>
            <a:off x="381000" y="2590800"/>
            <a:ext cx="8458200" cy="1981200"/>
          </a:xfrm>
          <a:prstGeom prst="rect">
            <a:avLst/>
          </a:prstGeom>
          <a:ln w="38100"/>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5" name="TextBox 4"/>
          <p:cNvSpPr txBox="1"/>
          <p:nvPr/>
        </p:nvSpPr>
        <p:spPr>
          <a:xfrm>
            <a:off x="457200" y="4953000"/>
            <a:ext cx="8382000" cy="1815882"/>
          </a:xfrm>
          <a:prstGeom prst="rect">
            <a:avLst/>
          </a:prstGeom>
          <a:noFill/>
        </p:spPr>
        <p:txBody>
          <a:bodyPr wrap="square" rtlCol="0">
            <a:spAutoFit/>
          </a:bodyPr>
          <a:lstStyle/>
          <a:p>
            <a:r>
              <a:rPr lang="en-US" sz="2800" b="1" dirty="0" smtClean="0">
                <a:solidFill>
                  <a:srgbClr val="0070C0"/>
                </a:solidFill>
                <a:latin typeface="Arial" pitchFamily="34" charset="0"/>
                <a:cs typeface="Arial" pitchFamily="34" charset="0"/>
              </a:rPr>
              <a:t>Complement can be activated by antibodies that have bound to antigen (</a:t>
            </a:r>
            <a:r>
              <a:rPr lang="en-US" sz="2800" b="1" dirty="0" err="1" smtClean="0">
                <a:solidFill>
                  <a:srgbClr val="0070C0"/>
                </a:solidFill>
                <a:latin typeface="Arial" pitchFamily="34" charset="0"/>
                <a:cs typeface="Arial" pitchFamily="34" charset="0"/>
              </a:rPr>
              <a:t>IgM</a:t>
            </a:r>
            <a:r>
              <a:rPr lang="en-US" sz="2800" b="1" dirty="0" smtClean="0">
                <a:solidFill>
                  <a:srgbClr val="0070C0"/>
                </a:solidFill>
                <a:latin typeface="Arial" pitchFamily="34" charset="0"/>
                <a:cs typeface="Arial" pitchFamily="34" charset="0"/>
              </a:rPr>
              <a:t> and </a:t>
            </a:r>
            <a:r>
              <a:rPr lang="en-US" sz="2800" b="1" dirty="0" err="1" smtClean="0">
                <a:solidFill>
                  <a:srgbClr val="0070C0"/>
                </a:solidFill>
                <a:latin typeface="Arial" pitchFamily="34" charset="0"/>
                <a:cs typeface="Arial" pitchFamily="34" charset="0"/>
              </a:rPr>
              <a:t>IgG</a:t>
            </a:r>
            <a:r>
              <a:rPr lang="en-US" sz="2800" b="1" dirty="0" smtClean="0">
                <a:solidFill>
                  <a:srgbClr val="0070C0"/>
                </a:solidFill>
                <a:latin typeface="Arial" pitchFamily="34" charset="0"/>
                <a:cs typeface="Arial" pitchFamily="34" charset="0"/>
              </a:rPr>
              <a:t> only).  This increases the chances that they will lyse the cell.  Usually bacteria are killed this way.</a:t>
            </a:r>
            <a:endParaRPr lang="en-US" sz="2800" b="1" dirty="0">
              <a:solidFill>
                <a:srgbClr val="0070C0"/>
              </a:solidFill>
              <a:latin typeface="Arial" pitchFamily="34" charset="0"/>
              <a:cs typeface="Arial" pitchFamily="34" charset="0"/>
            </a:endParaRPr>
          </a:p>
        </p:txBody>
      </p:sp>
    </p:spTree>
    <p:extLst>
      <p:ext uri="{BB962C8B-B14F-4D97-AF65-F5344CB8AC3E}">
        <p14:creationId xmlns:p14="http://schemas.microsoft.com/office/powerpoint/2010/main" val="339003674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solidFill>
                  <a:srgbClr val="C00000"/>
                </a:solidFill>
              </a:rPr>
              <a:t>Opsonization</a:t>
            </a:r>
            <a:endParaRPr lang="en-US" dirty="0">
              <a:solidFill>
                <a:srgbClr val="C00000"/>
              </a:solidFill>
            </a:endParaRPr>
          </a:p>
        </p:txBody>
      </p:sp>
      <p:sp>
        <p:nvSpPr>
          <p:cNvPr id="3" name="Content Placeholder 2"/>
          <p:cNvSpPr>
            <a:spLocks noGrp="1"/>
          </p:cNvSpPr>
          <p:nvPr>
            <p:ph idx="1"/>
          </p:nvPr>
        </p:nvSpPr>
        <p:spPr>
          <a:xfrm>
            <a:off x="457200" y="1600200"/>
            <a:ext cx="8229600" cy="2895600"/>
          </a:xfrm>
        </p:spPr>
        <p:txBody>
          <a:bodyPr/>
          <a:lstStyle/>
          <a:p>
            <a:pPr marL="137160" indent="0">
              <a:buNone/>
            </a:pPr>
            <a:r>
              <a:rPr lang="en-US" b="1" dirty="0" smtClean="0">
                <a:solidFill>
                  <a:srgbClr val="7030A0"/>
                </a:solidFill>
                <a:latin typeface="Arial" pitchFamily="34" charset="0"/>
                <a:cs typeface="Arial" pitchFamily="34" charset="0"/>
              </a:rPr>
              <a:t>When antibodies bind to non-self antigens, they change surface charges on the antigens, which makes them more likely to be attacked by phagocytes.  This process of making the antigen more “attractive” to phagocytosis is called </a:t>
            </a:r>
            <a:r>
              <a:rPr lang="en-US" b="1" u="sng" dirty="0" err="1" smtClean="0">
                <a:solidFill>
                  <a:srgbClr val="7030A0"/>
                </a:solidFill>
                <a:latin typeface="Arial" pitchFamily="34" charset="0"/>
                <a:cs typeface="Arial" pitchFamily="34" charset="0"/>
              </a:rPr>
              <a:t>opsonization</a:t>
            </a:r>
            <a:r>
              <a:rPr lang="en-US" b="1" u="sng" dirty="0" smtClean="0">
                <a:solidFill>
                  <a:srgbClr val="7030A0"/>
                </a:solidFill>
                <a:latin typeface="Arial" pitchFamily="34" charset="0"/>
                <a:cs typeface="Arial" pitchFamily="34" charset="0"/>
              </a:rPr>
              <a:t>.</a:t>
            </a:r>
            <a:endParaRPr lang="en-US" b="1" dirty="0">
              <a:solidFill>
                <a:srgbClr val="7030A0"/>
              </a:solidFill>
              <a:latin typeface="Arial" pitchFamily="34" charset="0"/>
              <a:cs typeface="Arial" pitchFamily="34"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4600" y="4419600"/>
            <a:ext cx="4191000" cy="2093405"/>
          </a:xfrm>
          <a:prstGeom prst="rect">
            <a:avLst/>
          </a:prstGeom>
        </p:spPr>
      </p:pic>
    </p:spTree>
    <p:extLst>
      <p:ext uri="{BB962C8B-B14F-4D97-AF65-F5344CB8AC3E}">
        <p14:creationId xmlns:p14="http://schemas.microsoft.com/office/powerpoint/2010/main" val="363052439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7030A0"/>
                </a:solidFill>
              </a:rPr>
              <a:t>So, how do antibodies show up in the bloodstream?</a:t>
            </a:r>
            <a:endParaRPr lang="en-US" dirty="0">
              <a:solidFill>
                <a:srgbClr val="7030A0"/>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4401" y="1676400"/>
            <a:ext cx="7391400" cy="4267200"/>
          </a:xfrm>
          <a:prstGeom prst="rect">
            <a:avLst/>
          </a:prstGeom>
        </p:spPr>
      </p:pic>
    </p:spTree>
    <p:extLst>
      <p:ext uri="{BB962C8B-B14F-4D97-AF65-F5344CB8AC3E}">
        <p14:creationId xmlns:p14="http://schemas.microsoft.com/office/powerpoint/2010/main" val="259418863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Antibody concentration is called </a:t>
            </a:r>
            <a:r>
              <a:rPr lang="en-US" u="sng" dirty="0" smtClean="0"/>
              <a:t>titer</a:t>
            </a:r>
            <a:endParaRPr lang="en-US" dirty="0"/>
          </a:p>
        </p:txBody>
      </p:sp>
      <p:sp>
        <p:nvSpPr>
          <p:cNvPr id="3" name="Content Placeholder 2"/>
          <p:cNvSpPr>
            <a:spLocks noGrp="1"/>
          </p:cNvSpPr>
          <p:nvPr>
            <p:ph idx="1"/>
          </p:nvPr>
        </p:nvSpPr>
        <p:spPr/>
        <p:txBody>
          <a:bodyPr/>
          <a:lstStyle/>
          <a:p>
            <a:pPr marL="137160" indent="0">
              <a:buNone/>
            </a:pPr>
            <a:r>
              <a:rPr lang="en-US" b="1" dirty="0" smtClean="0">
                <a:solidFill>
                  <a:srgbClr val="7030A0"/>
                </a:solidFill>
                <a:latin typeface="Arial" pitchFamily="34" charset="0"/>
                <a:cs typeface="Arial" pitchFamily="34" charset="0"/>
              </a:rPr>
              <a:t>First exposure to antigen:  </a:t>
            </a:r>
            <a:r>
              <a:rPr lang="en-US" b="1" u="sng" dirty="0" smtClean="0">
                <a:solidFill>
                  <a:srgbClr val="7030A0"/>
                </a:solidFill>
                <a:latin typeface="Arial" pitchFamily="34" charset="0"/>
                <a:cs typeface="Arial" pitchFamily="34" charset="0"/>
              </a:rPr>
              <a:t>Sensitizing dose</a:t>
            </a:r>
            <a:r>
              <a:rPr lang="en-US" b="1" dirty="0" smtClean="0">
                <a:solidFill>
                  <a:srgbClr val="7030A0"/>
                </a:solidFill>
                <a:latin typeface="Arial" pitchFamily="34" charset="0"/>
                <a:cs typeface="Arial" pitchFamily="34" charset="0"/>
              </a:rPr>
              <a:t>.</a:t>
            </a:r>
          </a:p>
          <a:p>
            <a:pPr marL="137160" indent="0">
              <a:buNone/>
            </a:pPr>
            <a:endParaRPr lang="en-US" b="1" dirty="0">
              <a:solidFill>
                <a:srgbClr val="7030A0"/>
              </a:solidFill>
              <a:latin typeface="Arial" pitchFamily="34" charset="0"/>
              <a:cs typeface="Arial" pitchFamily="34" charset="0"/>
            </a:endParaRPr>
          </a:p>
          <a:p>
            <a:pPr>
              <a:buClr>
                <a:schemeClr val="accent3">
                  <a:lumMod val="75000"/>
                </a:schemeClr>
              </a:buClr>
              <a:buFont typeface="Wingdings 2" pitchFamily="18" charset="2"/>
              <a:buChar char=""/>
            </a:pPr>
            <a:r>
              <a:rPr lang="en-US" b="1" dirty="0" smtClean="0">
                <a:solidFill>
                  <a:srgbClr val="7030A0"/>
                </a:solidFill>
                <a:latin typeface="Arial" pitchFamily="34" charset="0"/>
                <a:cs typeface="Arial" pitchFamily="34" charset="0"/>
              </a:rPr>
              <a:t>Latent phase:  no antibody titer at first.  This is when antigen is recognized by antibodies on the surface of B cells, the B cells differentiate into plasma cells by interaction with </a:t>
            </a:r>
            <a:r>
              <a:rPr lang="en-US" b="1" dirty="0" err="1" smtClean="0">
                <a:solidFill>
                  <a:srgbClr val="7030A0"/>
                </a:solidFill>
                <a:latin typeface="Arial" pitchFamily="34" charset="0"/>
                <a:cs typeface="Arial" pitchFamily="34" charset="0"/>
              </a:rPr>
              <a:t>T</a:t>
            </a:r>
            <a:r>
              <a:rPr lang="en-US" b="1" baseline="-25000" dirty="0" err="1" smtClean="0">
                <a:solidFill>
                  <a:srgbClr val="7030A0"/>
                </a:solidFill>
                <a:latin typeface="Arial" pitchFamily="34" charset="0"/>
                <a:cs typeface="Arial" pitchFamily="34" charset="0"/>
              </a:rPr>
              <a:t>h</a:t>
            </a:r>
            <a:r>
              <a:rPr lang="en-US" b="1" dirty="0" smtClean="0">
                <a:solidFill>
                  <a:srgbClr val="7030A0"/>
                </a:solidFill>
                <a:latin typeface="Arial" pitchFamily="34" charset="0"/>
                <a:cs typeface="Arial" pitchFamily="34" charset="0"/>
              </a:rPr>
              <a:t> cells.</a:t>
            </a:r>
            <a:endParaRPr lang="en-US" b="1" dirty="0">
              <a:solidFill>
                <a:srgbClr val="7030A0"/>
              </a:solidFill>
              <a:latin typeface="Arial" pitchFamily="34" charset="0"/>
              <a:cs typeface="Arial" pitchFamily="34" charset="0"/>
            </a:endParaRPr>
          </a:p>
        </p:txBody>
      </p:sp>
    </p:spTree>
    <p:extLst>
      <p:ext uri="{BB962C8B-B14F-4D97-AF65-F5344CB8AC3E}">
        <p14:creationId xmlns:p14="http://schemas.microsoft.com/office/powerpoint/2010/main" val="404138131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699760"/>
          </a:xfrm>
        </p:spPr>
        <p:txBody>
          <a:bodyPr>
            <a:normAutofit/>
          </a:bodyPr>
          <a:lstStyle/>
          <a:p>
            <a:pPr>
              <a:buClr>
                <a:schemeClr val="accent3">
                  <a:lumMod val="75000"/>
                </a:schemeClr>
              </a:buClr>
              <a:buFont typeface="Wingdings 2" pitchFamily="18" charset="2"/>
              <a:buChar char=""/>
            </a:pPr>
            <a:r>
              <a:rPr lang="en-US" b="1" u="sng" dirty="0" smtClean="0">
                <a:solidFill>
                  <a:srgbClr val="7030A0"/>
                </a:solidFill>
                <a:latin typeface="Arial" pitchFamily="34" charset="0"/>
                <a:cs typeface="Arial" pitchFamily="34" charset="0"/>
              </a:rPr>
              <a:t>Primary response:</a:t>
            </a:r>
            <a:r>
              <a:rPr lang="en-US" b="1" dirty="0" smtClean="0">
                <a:solidFill>
                  <a:srgbClr val="7030A0"/>
                </a:solidFill>
                <a:latin typeface="Arial" pitchFamily="34" charset="0"/>
                <a:cs typeface="Arial" pitchFamily="34" charset="0"/>
              </a:rPr>
              <a:t>  First antibody to rise in titer is </a:t>
            </a:r>
            <a:r>
              <a:rPr lang="en-US" b="1" dirty="0" err="1" smtClean="0">
                <a:solidFill>
                  <a:srgbClr val="7030A0"/>
                </a:solidFill>
                <a:latin typeface="Arial" pitchFamily="34" charset="0"/>
                <a:cs typeface="Arial" pitchFamily="34" charset="0"/>
              </a:rPr>
              <a:t>IgM</a:t>
            </a:r>
            <a:r>
              <a:rPr lang="en-US" b="1" dirty="0" smtClean="0">
                <a:solidFill>
                  <a:srgbClr val="7030A0"/>
                </a:solidFill>
                <a:latin typeface="Arial" pitchFamily="34" charset="0"/>
                <a:cs typeface="Arial" pitchFamily="34" charset="0"/>
              </a:rPr>
              <a:t>.  Titer rises, then falls (2-4 weeks).  This rise in </a:t>
            </a:r>
            <a:r>
              <a:rPr lang="en-US" b="1" dirty="0" err="1" smtClean="0">
                <a:solidFill>
                  <a:srgbClr val="7030A0"/>
                </a:solidFill>
                <a:latin typeface="Arial" pitchFamily="34" charset="0"/>
                <a:cs typeface="Arial" pitchFamily="34" charset="0"/>
              </a:rPr>
              <a:t>IgM</a:t>
            </a:r>
            <a:r>
              <a:rPr lang="en-US" b="1" dirty="0" smtClean="0">
                <a:solidFill>
                  <a:srgbClr val="7030A0"/>
                </a:solidFill>
                <a:latin typeface="Arial" pitchFamily="34" charset="0"/>
                <a:cs typeface="Arial" pitchFamily="34" charset="0"/>
              </a:rPr>
              <a:t> titer is followed by a similar rise in </a:t>
            </a:r>
            <a:r>
              <a:rPr lang="en-US" b="1" dirty="0" err="1" smtClean="0">
                <a:solidFill>
                  <a:srgbClr val="7030A0"/>
                </a:solidFill>
                <a:latin typeface="Arial" pitchFamily="34" charset="0"/>
                <a:cs typeface="Arial" pitchFamily="34" charset="0"/>
              </a:rPr>
              <a:t>IgG</a:t>
            </a:r>
            <a:r>
              <a:rPr lang="en-US" b="1" dirty="0" smtClean="0">
                <a:solidFill>
                  <a:srgbClr val="7030A0"/>
                </a:solidFill>
                <a:latin typeface="Arial" pitchFamily="34" charset="0"/>
                <a:cs typeface="Arial" pitchFamily="34" charset="0"/>
              </a:rPr>
              <a:t> titer (delayed by a week or two).  The </a:t>
            </a:r>
            <a:r>
              <a:rPr lang="en-US" b="1" dirty="0" err="1" smtClean="0">
                <a:solidFill>
                  <a:srgbClr val="7030A0"/>
                </a:solidFill>
                <a:latin typeface="Arial" pitchFamily="34" charset="0"/>
                <a:cs typeface="Arial" pitchFamily="34" charset="0"/>
              </a:rPr>
              <a:t>IgG</a:t>
            </a:r>
            <a:r>
              <a:rPr lang="en-US" b="1" dirty="0" smtClean="0">
                <a:solidFill>
                  <a:srgbClr val="7030A0"/>
                </a:solidFill>
                <a:latin typeface="Arial" pitchFamily="34" charset="0"/>
                <a:cs typeface="Arial" pitchFamily="34" charset="0"/>
              </a:rPr>
              <a:t> titer falls somewhat, but remains elevated long after the primary response ends.</a:t>
            </a:r>
            <a:br>
              <a:rPr lang="en-US" b="1" dirty="0" smtClean="0">
                <a:solidFill>
                  <a:srgbClr val="7030A0"/>
                </a:solidFill>
                <a:latin typeface="Arial" pitchFamily="34" charset="0"/>
                <a:cs typeface="Arial" pitchFamily="34" charset="0"/>
              </a:rPr>
            </a:br>
            <a:r>
              <a:rPr lang="en-US" b="1" dirty="0" smtClean="0">
                <a:solidFill>
                  <a:srgbClr val="7030A0"/>
                </a:solidFill>
                <a:latin typeface="Arial" pitchFamily="34" charset="0"/>
                <a:cs typeface="Arial" pitchFamily="34" charset="0"/>
              </a:rPr>
              <a:t/>
            </a:r>
            <a:br>
              <a:rPr lang="en-US" b="1" dirty="0" smtClean="0">
                <a:solidFill>
                  <a:srgbClr val="7030A0"/>
                </a:solidFill>
                <a:latin typeface="Arial" pitchFamily="34" charset="0"/>
                <a:cs typeface="Arial" pitchFamily="34" charset="0"/>
              </a:rPr>
            </a:br>
            <a:r>
              <a:rPr lang="en-US" b="1" dirty="0" smtClean="0">
                <a:solidFill>
                  <a:srgbClr val="7030A0"/>
                </a:solidFill>
                <a:latin typeface="Arial" pitchFamily="34" charset="0"/>
                <a:cs typeface="Arial" pitchFamily="34" charset="0"/>
              </a:rPr>
              <a:t>Clinically, the patient is having the expected reaction to the pathogen.  Depending on the portal of entry, the rise in </a:t>
            </a:r>
            <a:r>
              <a:rPr lang="en-US" b="1" dirty="0" err="1" smtClean="0">
                <a:solidFill>
                  <a:srgbClr val="7030A0"/>
                </a:solidFill>
                <a:latin typeface="Arial" pitchFamily="34" charset="0"/>
                <a:cs typeface="Arial" pitchFamily="34" charset="0"/>
              </a:rPr>
              <a:t>IgG</a:t>
            </a:r>
            <a:r>
              <a:rPr lang="en-US" b="1" dirty="0" smtClean="0">
                <a:solidFill>
                  <a:srgbClr val="7030A0"/>
                </a:solidFill>
                <a:latin typeface="Arial" pitchFamily="34" charset="0"/>
                <a:cs typeface="Arial" pitchFamily="34" charset="0"/>
              </a:rPr>
              <a:t> may also be a rise in IgA or even </a:t>
            </a:r>
            <a:r>
              <a:rPr lang="en-US" b="1" dirty="0" err="1" smtClean="0">
                <a:solidFill>
                  <a:srgbClr val="7030A0"/>
                </a:solidFill>
                <a:latin typeface="Arial" pitchFamily="34" charset="0"/>
                <a:cs typeface="Arial" pitchFamily="34" charset="0"/>
              </a:rPr>
              <a:t>IgE</a:t>
            </a:r>
            <a:r>
              <a:rPr lang="en-US" b="1" dirty="0" smtClean="0">
                <a:solidFill>
                  <a:srgbClr val="7030A0"/>
                </a:solidFill>
                <a:latin typeface="Arial" pitchFamily="34" charset="0"/>
                <a:cs typeface="Arial" pitchFamily="34" charset="0"/>
              </a:rPr>
              <a:t> (if it’s an allergen)</a:t>
            </a:r>
            <a:endParaRPr lang="en-US" b="1" u="sng" dirty="0">
              <a:solidFill>
                <a:srgbClr val="7030A0"/>
              </a:solidFill>
              <a:latin typeface="Arial" pitchFamily="34" charset="0"/>
              <a:cs typeface="Arial" pitchFamily="34" charset="0"/>
            </a:endParaRPr>
          </a:p>
        </p:txBody>
      </p:sp>
    </p:spTree>
    <p:extLst>
      <p:ext uri="{BB962C8B-B14F-4D97-AF65-F5344CB8AC3E}">
        <p14:creationId xmlns:p14="http://schemas.microsoft.com/office/powerpoint/2010/main" val="417154770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852160"/>
          </a:xfrm>
        </p:spPr>
        <p:txBody>
          <a:bodyPr>
            <a:normAutofit/>
          </a:bodyPr>
          <a:lstStyle/>
          <a:p>
            <a:pPr>
              <a:buClr>
                <a:schemeClr val="accent3">
                  <a:lumMod val="75000"/>
                </a:schemeClr>
              </a:buClr>
              <a:buFont typeface="Wingdings 2" pitchFamily="18" charset="2"/>
              <a:buChar char=""/>
            </a:pPr>
            <a:r>
              <a:rPr lang="en-US" b="1" u="sng" dirty="0" smtClean="0">
                <a:solidFill>
                  <a:srgbClr val="7030A0"/>
                </a:solidFill>
                <a:latin typeface="Arial" pitchFamily="34" charset="0"/>
                <a:cs typeface="Arial" pitchFamily="34" charset="0"/>
              </a:rPr>
              <a:t>Secondary response:</a:t>
            </a:r>
            <a:r>
              <a:rPr lang="en-US" b="1" dirty="0" smtClean="0">
                <a:solidFill>
                  <a:srgbClr val="7030A0"/>
                </a:solidFill>
                <a:latin typeface="Arial" pitchFamily="34" charset="0"/>
                <a:cs typeface="Arial" pitchFamily="34" charset="0"/>
              </a:rPr>
              <a:t>  The second exposure to antigen (sometimes called the “shocking dose”), causes an </a:t>
            </a:r>
            <a:r>
              <a:rPr lang="en-US" b="1" u="sng" dirty="0" smtClean="0">
                <a:solidFill>
                  <a:srgbClr val="7030A0"/>
                </a:solidFill>
                <a:latin typeface="Arial" pitchFamily="34" charset="0"/>
                <a:cs typeface="Arial" pitchFamily="34" charset="0"/>
              </a:rPr>
              <a:t>immediate</a:t>
            </a:r>
            <a:r>
              <a:rPr lang="en-US" b="1" dirty="0" smtClean="0">
                <a:solidFill>
                  <a:srgbClr val="7030A0"/>
                </a:solidFill>
                <a:latin typeface="Arial" pitchFamily="34" charset="0"/>
                <a:cs typeface="Arial" pitchFamily="34" charset="0"/>
              </a:rPr>
              <a:t> and </a:t>
            </a:r>
            <a:r>
              <a:rPr lang="en-US" b="1" u="sng" dirty="0" smtClean="0">
                <a:solidFill>
                  <a:srgbClr val="7030A0"/>
                </a:solidFill>
                <a:latin typeface="Arial" pitchFamily="34" charset="0"/>
                <a:cs typeface="Arial" pitchFamily="34" charset="0"/>
              </a:rPr>
              <a:t>rapid</a:t>
            </a:r>
            <a:r>
              <a:rPr lang="en-US" b="1" dirty="0" smtClean="0">
                <a:solidFill>
                  <a:srgbClr val="7030A0"/>
                </a:solidFill>
                <a:latin typeface="Arial" pitchFamily="34" charset="0"/>
                <a:cs typeface="Arial" pitchFamily="34" charset="0"/>
              </a:rPr>
              <a:t> increase in </a:t>
            </a:r>
            <a:r>
              <a:rPr lang="en-US" b="1" dirty="0" err="1" smtClean="0">
                <a:solidFill>
                  <a:srgbClr val="7030A0"/>
                </a:solidFill>
                <a:latin typeface="Arial" pitchFamily="34" charset="0"/>
                <a:cs typeface="Arial" pitchFamily="34" charset="0"/>
              </a:rPr>
              <a:t>IgG</a:t>
            </a:r>
            <a:r>
              <a:rPr lang="en-US" b="1" dirty="0" smtClean="0">
                <a:solidFill>
                  <a:srgbClr val="7030A0"/>
                </a:solidFill>
                <a:latin typeface="Arial" pitchFamily="34" charset="0"/>
                <a:cs typeface="Arial" pitchFamily="34" charset="0"/>
              </a:rPr>
              <a:t> titer.  There is also a slight increase in </a:t>
            </a:r>
            <a:r>
              <a:rPr lang="en-US" b="1" dirty="0" err="1" smtClean="0">
                <a:solidFill>
                  <a:srgbClr val="7030A0"/>
                </a:solidFill>
                <a:latin typeface="Arial" pitchFamily="34" charset="0"/>
                <a:cs typeface="Arial" pitchFamily="34" charset="0"/>
              </a:rPr>
              <a:t>IgM</a:t>
            </a:r>
            <a:r>
              <a:rPr lang="en-US" b="1" dirty="0" smtClean="0">
                <a:solidFill>
                  <a:srgbClr val="7030A0"/>
                </a:solidFill>
                <a:latin typeface="Arial" pitchFamily="34" charset="0"/>
                <a:cs typeface="Arial" pitchFamily="34" charset="0"/>
              </a:rPr>
              <a:t>.  Antibody responses (neutralization, </a:t>
            </a:r>
            <a:r>
              <a:rPr lang="en-US" b="1" dirty="0" err="1" smtClean="0">
                <a:solidFill>
                  <a:srgbClr val="7030A0"/>
                </a:solidFill>
                <a:latin typeface="Arial" pitchFamily="34" charset="0"/>
                <a:cs typeface="Arial" pitchFamily="34" charset="0"/>
              </a:rPr>
              <a:t>opsonization</a:t>
            </a:r>
            <a:r>
              <a:rPr lang="en-US" b="1" dirty="0" smtClean="0">
                <a:solidFill>
                  <a:srgbClr val="7030A0"/>
                </a:solidFill>
                <a:latin typeface="Arial" pitchFamily="34" charset="0"/>
                <a:cs typeface="Arial" pitchFamily="34" charset="0"/>
              </a:rPr>
              <a:t>, or complement fixation) are rapid and thorough.</a:t>
            </a:r>
            <a:br>
              <a:rPr lang="en-US" b="1" dirty="0" smtClean="0">
                <a:solidFill>
                  <a:srgbClr val="7030A0"/>
                </a:solidFill>
                <a:latin typeface="Arial" pitchFamily="34" charset="0"/>
                <a:cs typeface="Arial" pitchFamily="34" charset="0"/>
              </a:rPr>
            </a:br>
            <a:r>
              <a:rPr lang="en-US" b="1" dirty="0" smtClean="0">
                <a:solidFill>
                  <a:srgbClr val="7030A0"/>
                </a:solidFill>
                <a:latin typeface="Arial" pitchFamily="34" charset="0"/>
                <a:cs typeface="Arial" pitchFamily="34" charset="0"/>
              </a:rPr>
              <a:t/>
            </a:r>
            <a:br>
              <a:rPr lang="en-US" b="1" dirty="0" smtClean="0">
                <a:solidFill>
                  <a:srgbClr val="7030A0"/>
                </a:solidFill>
                <a:latin typeface="Arial" pitchFamily="34" charset="0"/>
                <a:cs typeface="Arial" pitchFamily="34" charset="0"/>
              </a:rPr>
            </a:br>
            <a:r>
              <a:rPr lang="en-US" b="1" dirty="0" smtClean="0">
                <a:solidFill>
                  <a:srgbClr val="7030A0"/>
                </a:solidFill>
                <a:latin typeface="Arial" pitchFamily="34" charset="0"/>
                <a:cs typeface="Arial" pitchFamily="34" charset="0"/>
              </a:rPr>
              <a:t>Clinically, with an effective antibody response, the patient is unaware that anything has happened.</a:t>
            </a:r>
            <a:endParaRPr lang="en-US" b="1" u="sng" dirty="0">
              <a:solidFill>
                <a:srgbClr val="7030A0"/>
              </a:solidFill>
              <a:latin typeface="Arial" pitchFamily="34" charset="0"/>
              <a:cs typeface="Arial" pitchFamily="34" charset="0"/>
            </a:endParaRPr>
          </a:p>
        </p:txBody>
      </p:sp>
    </p:spTree>
    <p:extLst>
      <p:ext uri="{BB962C8B-B14F-4D97-AF65-F5344CB8AC3E}">
        <p14:creationId xmlns:p14="http://schemas.microsoft.com/office/powerpoint/2010/main" val="300140581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229600" cy="1143000"/>
          </a:xfrm>
        </p:spPr>
        <p:txBody>
          <a:bodyPr>
            <a:normAutofit/>
          </a:bodyPr>
          <a:lstStyle/>
          <a:p>
            <a:r>
              <a:rPr lang="en-US" sz="3600" dirty="0" smtClean="0">
                <a:solidFill>
                  <a:schemeClr val="accent3">
                    <a:lumMod val="50000"/>
                  </a:schemeClr>
                </a:solidFill>
              </a:rPr>
              <a:t>Types of immunity:</a:t>
            </a:r>
            <a:endParaRPr lang="en-US" sz="3600" dirty="0">
              <a:solidFill>
                <a:schemeClr val="accent3">
                  <a:lumMod val="50000"/>
                </a:schemeClr>
              </a:solidFill>
            </a:endParaRPr>
          </a:p>
        </p:txBody>
      </p:sp>
      <p:graphicFrame>
        <p:nvGraphicFramePr>
          <p:cNvPr id="5" name="Table 4"/>
          <p:cNvGraphicFramePr>
            <a:graphicFrameLocks noGrp="1"/>
          </p:cNvGraphicFramePr>
          <p:nvPr>
            <p:extLst>
              <p:ext uri="{D42A27DB-BD31-4B8C-83A1-F6EECF244321}">
                <p14:modId xmlns:p14="http://schemas.microsoft.com/office/powerpoint/2010/main" val="4059735436"/>
              </p:ext>
            </p:extLst>
          </p:nvPr>
        </p:nvGraphicFramePr>
        <p:xfrm>
          <a:off x="340963" y="685800"/>
          <a:ext cx="8610600" cy="3505200"/>
        </p:xfrm>
        <a:graphic>
          <a:graphicData uri="http://schemas.openxmlformats.org/drawingml/2006/table">
            <a:tbl>
              <a:tblPr firstRow="1" bandRow="1">
                <a:tableStyleId>{16D9F66E-5EB9-4882-86FB-DCBF35E3C3E4}</a:tableStyleId>
              </a:tblPr>
              <a:tblGrid>
                <a:gridCol w="1030637"/>
                <a:gridCol w="4074763"/>
                <a:gridCol w="3505200"/>
              </a:tblGrid>
              <a:tr h="485336">
                <a:tc>
                  <a:txBody>
                    <a:bodyPr/>
                    <a:lstStyle/>
                    <a:p>
                      <a:endParaRPr lang="en-US" dirty="0"/>
                    </a:p>
                  </a:txBody>
                  <a:tcPr/>
                </a:tc>
                <a:tc>
                  <a:txBody>
                    <a:bodyPr/>
                    <a:lstStyle/>
                    <a:p>
                      <a:pPr algn="ctr"/>
                      <a:r>
                        <a:rPr lang="en-US" dirty="0" smtClean="0"/>
                        <a:t>Natural </a:t>
                      </a:r>
                      <a:endParaRPr lang="en-US" dirty="0"/>
                    </a:p>
                  </a:txBody>
                  <a:tcPr/>
                </a:tc>
                <a:tc>
                  <a:txBody>
                    <a:bodyPr/>
                    <a:lstStyle/>
                    <a:p>
                      <a:pPr algn="ctr"/>
                      <a:r>
                        <a:rPr lang="en-US" dirty="0" smtClean="0"/>
                        <a:t>Artificial</a:t>
                      </a:r>
                      <a:endParaRPr lang="en-US" dirty="0"/>
                    </a:p>
                  </a:txBody>
                  <a:tcPr/>
                </a:tc>
              </a:tr>
              <a:tr h="1509932">
                <a:tc>
                  <a:txBody>
                    <a:bodyPr/>
                    <a:lstStyle/>
                    <a:p>
                      <a:r>
                        <a:rPr lang="en-US" dirty="0" smtClean="0"/>
                        <a:t>Active</a:t>
                      </a:r>
                      <a:endParaRPr lang="en-US" dirty="0"/>
                    </a:p>
                  </a:txBody>
                  <a:tcPr/>
                </a:tc>
                <a:tc>
                  <a:txBody>
                    <a:bodyPr/>
                    <a:lstStyle/>
                    <a:p>
                      <a:endParaRPr lang="en-US"/>
                    </a:p>
                  </a:txBody>
                  <a:tcPr/>
                </a:tc>
                <a:tc>
                  <a:txBody>
                    <a:bodyPr/>
                    <a:lstStyle/>
                    <a:p>
                      <a:endParaRPr lang="en-US" dirty="0"/>
                    </a:p>
                  </a:txBody>
                  <a:tcPr/>
                </a:tc>
              </a:tr>
              <a:tr h="1509932">
                <a:tc>
                  <a:txBody>
                    <a:bodyPr/>
                    <a:lstStyle/>
                    <a:p>
                      <a:r>
                        <a:rPr lang="en-US" dirty="0" smtClean="0"/>
                        <a:t>Passive</a:t>
                      </a:r>
                      <a:endParaRPr lang="en-US" dirty="0"/>
                    </a:p>
                  </a:txBody>
                  <a:tcPr/>
                </a:tc>
                <a:tc>
                  <a:txBody>
                    <a:bodyPr/>
                    <a:lstStyle/>
                    <a:p>
                      <a:endParaRPr lang="en-US" dirty="0"/>
                    </a:p>
                  </a:txBody>
                  <a:tcPr/>
                </a:tc>
                <a:tc>
                  <a:txBody>
                    <a:bodyPr/>
                    <a:lstStyle/>
                    <a:p>
                      <a:endParaRPr lang="en-US" dirty="0"/>
                    </a:p>
                  </a:txBody>
                  <a:tcPr/>
                </a:tc>
              </a:tr>
            </a:tbl>
          </a:graphicData>
        </a:graphic>
      </p:graphicFrame>
      <p:sp>
        <p:nvSpPr>
          <p:cNvPr id="6" name="TextBox 5"/>
          <p:cNvSpPr txBox="1"/>
          <p:nvPr/>
        </p:nvSpPr>
        <p:spPr>
          <a:xfrm>
            <a:off x="0" y="4191000"/>
            <a:ext cx="9144000" cy="2246769"/>
          </a:xfrm>
          <a:prstGeom prst="rect">
            <a:avLst/>
          </a:prstGeom>
          <a:noFill/>
        </p:spPr>
        <p:txBody>
          <a:bodyPr wrap="square" rtlCol="0">
            <a:spAutoFit/>
          </a:bodyPr>
          <a:lstStyle/>
          <a:p>
            <a:pPr marL="342900" indent="-342900">
              <a:buFont typeface="Arial" pitchFamily="34" charset="0"/>
              <a:buChar char="•"/>
            </a:pPr>
            <a:r>
              <a:rPr lang="en-US" sz="2000" b="1" dirty="0" smtClean="0">
                <a:solidFill>
                  <a:schemeClr val="accent3">
                    <a:lumMod val="50000"/>
                  </a:schemeClr>
                </a:solidFill>
              </a:rPr>
              <a:t>Natural:  occurs without man-made intervention</a:t>
            </a:r>
          </a:p>
          <a:p>
            <a:pPr marL="342900" indent="-342900">
              <a:buFont typeface="Arial" pitchFamily="34" charset="0"/>
              <a:buChar char="•"/>
            </a:pPr>
            <a:r>
              <a:rPr lang="en-US" sz="2000" b="1" dirty="0" smtClean="0">
                <a:solidFill>
                  <a:schemeClr val="accent3">
                    <a:lumMod val="50000"/>
                  </a:schemeClr>
                </a:solidFill>
              </a:rPr>
              <a:t>Artificial:  medical science has induced the immunity.</a:t>
            </a:r>
            <a:br>
              <a:rPr lang="en-US" sz="2000" b="1" dirty="0" smtClean="0">
                <a:solidFill>
                  <a:schemeClr val="accent3">
                    <a:lumMod val="50000"/>
                  </a:schemeClr>
                </a:solidFill>
              </a:rPr>
            </a:br>
            <a:r>
              <a:rPr lang="en-US" sz="2000" b="1" dirty="0" smtClean="0">
                <a:solidFill>
                  <a:schemeClr val="accent3">
                    <a:lumMod val="50000"/>
                  </a:schemeClr>
                </a:solidFill>
              </a:rPr>
              <a:t/>
            </a:r>
            <a:br>
              <a:rPr lang="en-US" sz="2000" b="1" dirty="0" smtClean="0">
                <a:solidFill>
                  <a:schemeClr val="accent3">
                    <a:lumMod val="50000"/>
                  </a:schemeClr>
                </a:solidFill>
              </a:rPr>
            </a:br>
            <a:endParaRPr lang="en-US" sz="2000" b="1" dirty="0">
              <a:solidFill>
                <a:schemeClr val="accent3">
                  <a:lumMod val="50000"/>
                </a:schemeClr>
              </a:solidFill>
            </a:endParaRPr>
          </a:p>
          <a:p>
            <a:pPr marL="342900" indent="-342900">
              <a:buFont typeface="Arial" pitchFamily="34" charset="0"/>
              <a:buChar char="•"/>
            </a:pPr>
            <a:r>
              <a:rPr lang="en-US" sz="2000" b="1" dirty="0" smtClean="0">
                <a:solidFill>
                  <a:schemeClr val="bg1"/>
                </a:solidFill>
              </a:rPr>
              <a:t>Active:  the patient mounts his/her own immune response</a:t>
            </a:r>
          </a:p>
          <a:p>
            <a:pPr marL="342900" indent="-342900">
              <a:buFont typeface="Arial" pitchFamily="34" charset="0"/>
              <a:buChar char="•"/>
            </a:pPr>
            <a:r>
              <a:rPr lang="en-US" sz="2000" b="1" dirty="0" smtClean="0">
                <a:solidFill>
                  <a:schemeClr val="bg1"/>
                </a:solidFill>
              </a:rPr>
              <a:t>Passive:  the patient receives immune cells or antibodies (s)he has not produced.</a:t>
            </a:r>
            <a:endParaRPr lang="en-US" sz="2000" b="1" dirty="0">
              <a:solidFill>
                <a:schemeClr val="bg1"/>
              </a:solidFill>
            </a:endParaRPr>
          </a:p>
        </p:txBody>
      </p:sp>
    </p:spTree>
    <p:extLst>
      <p:ext uri="{BB962C8B-B14F-4D97-AF65-F5344CB8AC3E}">
        <p14:creationId xmlns:p14="http://schemas.microsoft.com/office/powerpoint/2010/main" val="184635833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accent2">
                    <a:lumMod val="75000"/>
                  </a:schemeClr>
                </a:solidFill>
                <a:effectLst/>
              </a:rPr>
              <a:t>Vaccination:  artificial active immunity</a:t>
            </a:r>
            <a:endParaRPr lang="en-US" dirty="0">
              <a:solidFill>
                <a:schemeClr val="accent2">
                  <a:lumMod val="75000"/>
                </a:schemeClr>
              </a:solidFill>
              <a:effectLst/>
            </a:endParaRPr>
          </a:p>
        </p:txBody>
      </p:sp>
      <p:sp>
        <p:nvSpPr>
          <p:cNvPr id="3" name="Content Placeholder 2"/>
          <p:cNvSpPr>
            <a:spLocks noGrp="1"/>
          </p:cNvSpPr>
          <p:nvPr>
            <p:ph idx="1"/>
          </p:nvPr>
        </p:nvSpPr>
        <p:spPr>
          <a:xfrm>
            <a:off x="457200" y="1600200"/>
            <a:ext cx="7239000" cy="4709160"/>
          </a:xfrm>
        </p:spPr>
        <p:txBody>
          <a:bodyPr/>
          <a:lstStyle/>
          <a:p>
            <a:r>
              <a:rPr lang="en-US" b="1" dirty="0" smtClean="0">
                <a:solidFill>
                  <a:schemeClr val="accent1">
                    <a:lumMod val="50000"/>
                  </a:schemeClr>
                </a:solidFill>
                <a:latin typeface="Arial" pitchFamily="34" charset="0"/>
                <a:cs typeface="Arial" pitchFamily="34" charset="0"/>
              </a:rPr>
              <a:t>Edward Jenner—1796.  Determined that injecting people with serum from </a:t>
            </a:r>
            <a:r>
              <a:rPr lang="en-US" b="1" u="sng" dirty="0" smtClean="0">
                <a:solidFill>
                  <a:schemeClr val="accent1">
                    <a:lumMod val="50000"/>
                  </a:schemeClr>
                </a:solidFill>
                <a:latin typeface="Arial" pitchFamily="34" charset="0"/>
                <a:cs typeface="Arial" pitchFamily="34" charset="0"/>
              </a:rPr>
              <a:t>cowpox</a:t>
            </a:r>
            <a:r>
              <a:rPr lang="en-US" b="1" dirty="0" smtClean="0">
                <a:solidFill>
                  <a:schemeClr val="accent1">
                    <a:lumMod val="50000"/>
                  </a:schemeClr>
                </a:solidFill>
                <a:latin typeface="Arial" pitchFamily="34" charset="0"/>
                <a:cs typeface="Arial" pitchFamily="34" charset="0"/>
              </a:rPr>
              <a:t> (a minor skin irritation) made them immune to </a:t>
            </a:r>
            <a:r>
              <a:rPr lang="en-US" b="1" u="sng" dirty="0" smtClean="0">
                <a:solidFill>
                  <a:schemeClr val="accent1">
                    <a:lumMod val="50000"/>
                  </a:schemeClr>
                </a:solidFill>
                <a:latin typeface="Arial" pitchFamily="34" charset="0"/>
                <a:cs typeface="Arial" pitchFamily="34" charset="0"/>
              </a:rPr>
              <a:t>smallpox</a:t>
            </a:r>
            <a:r>
              <a:rPr lang="en-US" b="1" dirty="0" smtClean="0">
                <a:solidFill>
                  <a:schemeClr val="accent1">
                    <a:lumMod val="50000"/>
                  </a:schemeClr>
                </a:solidFill>
                <a:latin typeface="Arial" pitchFamily="34" charset="0"/>
                <a:cs typeface="Arial" pitchFamily="34" charset="0"/>
              </a:rPr>
              <a:t> (a devastating fatal disease).</a:t>
            </a:r>
          </a:p>
          <a:p>
            <a:endParaRPr lang="en-US" b="1" dirty="0">
              <a:solidFill>
                <a:schemeClr val="accent1">
                  <a:lumMod val="50000"/>
                </a:schemeClr>
              </a:solidFill>
              <a:latin typeface="Arial" pitchFamily="34" charset="0"/>
              <a:cs typeface="Arial" pitchFamily="34" charset="0"/>
            </a:endParaRPr>
          </a:p>
          <a:p>
            <a:r>
              <a:rPr lang="en-US" b="1" dirty="0" smtClean="0">
                <a:solidFill>
                  <a:schemeClr val="accent1">
                    <a:lumMod val="50000"/>
                  </a:schemeClr>
                </a:solidFill>
                <a:latin typeface="Arial" pitchFamily="34" charset="0"/>
                <a:cs typeface="Arial" pitchFamily="34" charset="0"/>
              </a:rPr>
              <a:t>Vaccination:  creating an antibody response by sensitizing the patient to </a:t>
            </a:r>
            <a:r>
              <a:rPr lang="en-US" b="1" u="sng" dirty="0" smtClean="0">
                <a:solidFill>
                  <a:schemeClr val="accent1">
                    <a:lumMod val="50000"/>
                  </a:schemeClr>
                </a:solidFill>
                <a:latin typeface="Arial" pitchFamily="34" charset="0"/>
                <a:cs typeface="Arial" pitchFamily="34" charset="0"/>
              </a:rPr>
              <a:t>antigens</a:t>
            </a:r>
            <a:r>
              <a:rPr lang="en-US" b="1" dirty="0" smtClean="0">
                <a:solidFill>
                  <a:schemeClr val="accent1">
                    <a:lumMod val="50000"/>
                  </a:schemeClr>
                </a:solidFill>
                <a:latin typeface="Arial" pitchFamily="34" charset="0"/>
                <a:cs typeface="Arial" pitchFamily="34" charset="0"/>
              </a:rPr>
              <a:t> of a pathogen without exposing them to the pathogen itself.</a:t>
            </a:r>
            <a:endParaRPr lang="en-US" b="1" dirty="0">
              <a:solidFill>
                <a:schemeClr val="accent1">
                  <a:lumMod val="50000"/>
                </a:schemeClr>
              </a:solidFill>
              <a:latin typeface="Arial" pitchFamily="34" charset="0"/>
              <a:cs typeface="Arial" pitchFamily="34"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58000" y="2971800"/>
            <a:ext cx="1905000" cy="1609725"/>
          </a:xfrm>
          <a:prstGeom prst="rect">
            <a:avLst/>
          </a:prstGeom>
        </p:spPr>
      </p:pic>
    </p:spTree>
    <p:extLst>
      <p:ext uri="{BB962C8B-B14F-4D97-AF65-F5344CB8AC3E}">
        <p14:creationId xmlns:p14="http://schemas.microsoft.com/office/powerpoint/2010/main" val="25343281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 lymphocytes (B cells)</a:t>
            </a:r>
            <a:endParaRPr lang="en-US" dirty="0"/>
          </a:p>
        </p:txBody>
      </p:sp>
      <p:sp>
        <p:nvSpPr>
          <p:cNvPr id="3" name="Content Placeholder 2"/>
          <p:cNvSpPr>
            <a:spLocks noGrp="1"/>
          </p:cNvSpPr>
          <p:nvPr>
            <p:ph idx="1"/>
          </p:nvPr>
        </p:nvSpPr>
        <p:spPr/>
        <p:txBody>
          <a:bodyPr>
            <a:normAutofit fontScale="92500" lnSpcReduction="20000"/>
          </a:bodyPr>
          <a:lstStyle/>
          <a:p>
            <a:pPr marL="137160" indent="0">
              <a:buNone/>
            </a:pPr>
            <a:r>
              <a:rPr lang="en-US" b="1" dirty="0" smtClean="0">
                <a:ln>
                  <a:solidFill>
                    <a:schemeClr val="bg1"/>
                  </a:solidFill>
                </a:ln>
                <a:solidFill>
                  <a:schemeClr val="bg1"/>
                </a:solidFill>
                <a:latin typeface="Arial" pitchFamily="34" charset="0"/>
                <a:cs typeface="Arial" pitchFamily="34" charset="0"/>
              </a:rPr>
              <a:t>B cells look exactly like T cells and NK cells.  B cells mature in the bone marrow (not the thymus gland, like T cells).</a:t>
            </a:r>
          </a:p>
          <a:p>
            <a:pPr marL="137160" indent="0">
              <a:buNone/>
            </a:pPr>
            <a:endParaRPr lang="en-US" b="1" dirty="0">
              <a:ln>
                <a:solidFill>
                  <a:schemeClr val="bg1"/>
                </a:solidFill>
              </a:ln>
              <a:solidFill>
                <a:schemeClr val="bg1"/>
              </a:solidFill>
              <a:latin typeface="Arial" pitchFamily="34" charset="0"/>
              <a:cs typeface="Arial" pitchFamily="34" charset="0"/>
            </a:endParaRPr>
          </a:p>
          <a:p>
            <a:pPr marL="137160" indent="0">
              <a:buNone/>
            </a:pPr>
            <a:r>
              <a:rPr lang="en-US" b="1" dirty="0" smtClean="0">
                <a:ln>
                  <a:solidFill>
                    <a:schemeClr val="bg1"/>
                  </a:solidFill>
                </a:ln>
                <a:solidFill>
                  <a:schemeClr val="bg1"/>
                </a:solidFill>
                <a:latin typeface="Arial" pitchFamily="34" charset="0"/>
                <a:cs typeface="Arial" pitchFamily="34" charset="0"/>
              </a:rPr>
              <a:t>Like other APCs, B cells have Class II MHC receptors on their surface.  However, they also have another receptor molecule on their surface—</a:t>
            </a:r>
            <a:r>
              <a:rPr lang="en-US" b="1" u="sng" dirty="0" smtClean="0">
                <a:ln>
                  <a:solidFill>
                    <a:schemeClr val="bg1"/>
                  </a:solidFill>
                </a:ln>
                <a:solidFill>
                  <a:schemeClr val="bg1"/>
                </a:solidFill>
                <a:latin typeface="Arial" pitchFamily="34" charset="0"/>
                <a:cs typeface="Arial" pitchFamily="34" charset="0"/>
              </a:rPr>
              <a:t>antibodies.</a:t>
            </a:r>
            <a:r>
              <a:rPr lang="en-US" b="1" dirty="0" smtClean="0">
                <a:ln>
                  <a:solidFill>
                    <a:schemeClr val="bg1"/>
                  </a:solidFill>
                </a:ln>
                <a:solidFill>
                  <a:schemeClr val="bg1"/>
                </a:solidFill>
                <a:latin typeface="Arial" pitchFamily="34" charset="0"/>
                <a:cs typeface="Arial" pitchFamily="34" charset="0"/>
              </a:rPr>
              <a:t>  Upon </a:t>
            </a:r>
            <a:r>
              <a:rPr lang="en-US" b="1" dirty="0" err="1" smtClean="0">
                <a:ln>
                  <a:solidFill>
                    <a:schemeClr val="bg1"/>
                  </a:solidFill>
                </a:ln>
                <a:solidFill>
                  <a:schemeClr val="bg1"/>
                </a:solidFill>
                <a:latin typeface="Arial" pitchFamily="34" charset="0"/>
                <a:cs typeface="Arial" pitchFamily="34" charset="0"/>
              </a:rPr>
              <a:t>phagocytosing</a:t>
            </a:r>
            <a:r>
              <a:rPr lang="en-US" b="1" dirty="0" smtClean="0">
                <a:ln>
                  <a:solidFill>
                    <a:schemeClr val="bg1"/>
                  </a:solidFill>
                </a:ln>
                <a:solidFill>
                  <a:schemeClr val="bg1"/>
                </a:solidFill>
                <a:latin typeface="Arial" pitchFamily="34" charset="0"/>
                <a:cs typeface="Arial" pitchFamily="34" charset="0"/>
              </a:rPr>
              <a:t> (word??) an antigen, the antigen is presented, and recognized by a </a:t>
            </a:r>
            <a:r>
              <a:rPr lang="en-US" b="1" dirty="0" err="1" smtClean="0">
                <a:ln>
                  <a:solidFill>
                    <a:schemeClr val="bg1"/>
                  </a:solidFill>
                </a:ln>
                <a:solidFill>
                  <a:schemeClr val="bg1"/>
                </a:solidFill>
                <a:latin typeface="Arial" pitchFamily="34" charset="0"/>
                <a:cs typeface="Arial" pitchFamily="34" charset="0"/>
              </a:rPr>
              <a:t>T</a:t>
            </a:r>
            <a:r>
              <a:rPr lang="en-US" b="1" baseline="-25000" dirty="0" err="1" smtClean="0">
                <a:ln>
                  <a:solidFill>
                    <a:schemeClr val="bg1"/>
                  </a:solidFill>
                </a:ln>
                <a:solidFill>
                  <a:schemeClr val="bg1"/>
                </a:solidFill>
                <a:latin typeface="Arial" pitchFamily="34" charset="0"/>
                <a:cs typeface="Arial" pitchFamily="34" charset="0"/>
              </a:rPr>
              <a:t>h</a:t>
            </a:r>
            <a:r>
              <a:rPr lang="en-US" b="1" dirty="0" smtClean="0">
                <a:ln>
                  <a:solidFill>
                    <a:schemeClr val="bg1"/>
                  </a:solidFill>
                </a:ln>
                <a:solidFill>
                  <a:schemeClr val="bg1"/>
                </a:solidFill>
                <a:latin typeface="Arial" pitchFamily="34" charset="0"/>
                <a:cs typeface="Arial" pitchFamily="34" charset="0"/>
              </a:rPr>
              <a:t> cell.  See page 362, Table 13.6.</a:t>
            </a:r>
          </a:p>
          <a:p>
            <a:pPr marL="137160" indent="0">
              <a:buNone/>
            </a:pPr>
            <a:endParaRPr lang="en-US" b="1" dirty="0">
              <a:ln>
                <a:solidFill>
                  <a:schemeClr val="bg1"/>
                </a:solidFill>
              </a:ln>
              <a:solidFill>
                <a:schemeClr val="bg1"/>
              </a:solidFill>
              <a:latin typeface="Arial" pitchFamily="34" charset="0"/>
              <a:cs typeface="Arial" pitchFamily="34" charset="0"/>
            </a:endParaRPr>
          </a:p>
          <a:p>
            <a:pPr marL="137160" indent="0">
              <a:buNone/>
            </a:pPr>
            <a:r>
              <a:rPr lang="en-US" b="1" dirty="0" smtClean="0">
                <a:ln>
                  <a:solidFill>
                    <a:schemeClr val="bg1"/>
                  </a:solidFill>
                </a:ln>
                <a:solidFill>
                  <a:schemeClr val="bg1"/>
                </a:solidFill>
                <a:latin typeface="Arial" pitchFamily="34" charset="0"/>
                <a:cs typeface="Arial" pitchFamily="34" charset="0"/>
              </a:rPr>
              <a:t>This interaction triggers the B cell to differentiate (take on new function) as a </a:t>
            </a:r>
            <a:r>
              <a:rPr lang="en-US" b="1" u="sng" dirty="0" smtClean="0">
                <a:ln>
                  <a:solidFill>
                    <a:schemeClr val="bg1"/>
                  </a:solidFill>
                </a:ln>
                <a:solidFill>
                  <a:schemeClr val="bg1"/>
                </a:solidFill>
                <a:latin typeface="Arial" pitchFamily="34" charset="0"/>
                <a:cs typeface="Arial" pitchFamily="34" charset="0"/>
              </a:rPr>
              <a:t>plasma cell.</a:t>
            </a:r>
            <a:endParaRPr lang="en-US" b="1" dirty="0">
              <a:ln>
                <a:solidFill>
                  <a:schemeClr val="bg1"/>
                </a:solidFill>
              </a:ln>
              <a:solidFill>
                <a:schemeClr val="bg1"/>
              </a:solidFill>
              <a:latin typeface="Arial" pitchFamily="34" charset="0"/>
              <a:cs typeface="Arial" pitchFamily="34" charset="0"/>
            </a:endParaRPr>
          </a:p>
        </p:txBody>
      </p:sp>
    </p:spTree>
    <p:extLst>
      <p:ext uri="{BB962C8B-B14F-4D97-AF65-F5344CB8AC3E}">
        <p14:creationId xmlns:p14="http://schemas.microsoft.com/office/powerpoint/2010/main" val="38526455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50000"/>
                  </a:schemeClr>
                </a:solidFill>
              </a:rPr>
              <a:t>Usual vaccine types:</a:t>
            </a:r>
            <a:endParaRPr lang="en-US" dirty="0">
              <a:solidFill>
                <a:schemeClr val="accent1">
                  <a:lumMod val="50000"/>
                </a:schemeClr>
              </a:solidFill>
            </a:endParaRPr>
          </a:p>
        </p:txBody>
      </p:sp>
      <p:sp>
        <p:nvSpPr>
          <p:cNvPr id="3" name="Content Placeholder 2"/>
          <p:cNvSpPr>
            <a:spLocks noGrp="1"/>
          </p:cNvSpPr>
          <p:nvPr>
            <p:ph idx="1"/>
          </p:nvPr>
        </p:nvSpPr>
        <p:spPr>
          <a:xfrm>
            <a:off x="457200" y="1600200"/>
            <a:ext cx="8229600" cy="3962400"/>
          </a:xfrm>
        </p:spPr>
        <p:txBody>
          <a:bodyPr/>
          <a:lstStyle/>
          <a:p>
            <a:pPr>
              <a:buClrTx/>
            </a:pPr>
            <a:r>
              <a:rPr lang="en-US" b="1" dirty="0" smtClean="0">
                <a:solidFill>
                  <a:schemeClr val="tx2">
                    <a:lumMod val="50000"/>
                  </a:schemeClr>
                </a:solidFill>
                <a:latin typeface="Arial" pitchFamily="34" charset="0"/>
                <a:cs typeface="Arial" pitchFamily="34" charset="0"/>
              </a:rPr>
              <a:t>Pieces of antigens (toxoids)</a:t>
            </a:r>
          </a:p>
          <a:p>
            <a:pPr>
              <a:buClrTx/>
            </a:pPr>
            <a:r>
              <a:rPr lang="en-US" b="1" dirty="0" smtClean="0">
                <a:solidFill>
                  <a:schemeClr val="tx2">
                    <a:lumMod val="50000"/>
                  </a:schemeClr>
                </a:solidFill>
                <a:latin typeface="Arial" pitchFamily="34" charset="0"/>
                <a:cs typeface="Arial" pitchFamily="34" charset="0"/>
              </a:rPr>
              <a:t>Dead pathogens (Salk polio vaccine, </a:t>
            </a:r>
            <a:r>
              <a:rPr lang="en-US" b="1" dirty="0" err="1" smtClean="0">
                <a:solidFill>
                  <a:schemeClr val="tx2">
                    <a:lumMod val="50000"/>
                  </a:schemeClr>
                </a:solidFill>
                <a:latin typeface="Arial" pitchFamily="34" charset="0"/>
                <a:cs typeface="Arial" pitchFamily="34" charset="0"/>
              </a:rPr>
              <a:t>influenze</a:t>
            </a:r>
            <a:r>
              <a:rPr lang="en-US" b="1" dirty="0" smtClean="0">
                <a:solidFill>
                  <a:schemeClr val="tx2">
                    <a:lumMod val="50000"/>
                  </a:schemeClr>
                </a:solidFill>
                <a:latin typeface="Arial" pitchFamily="34" charset="0"/>
                <a:cs typeface="Arial" pitchFamily="34" charset="0"/>
              </a:rPr>
              <a:t>)</a:t>
            </a:r>
          </a:p>
          <a:p>
            <a:pPr>
              <a:buClrTx/>
            </a:pPr>
            <a:r>
              <a:rPr lang="en-US" b="1" dirty="0" smtClean="0">
                <a:solidFill>
                  <a:schemeClr val="tx2">
                    <a:lumMod val="50000"/>
                  </a:schemeClr>
                </a:solidFill>
                <a:latin typeface="Arial" pitchFamily="34" charset="0"/>
                <a:cs typeface="Arial" pitchFamily="34" charset="0"/>
              </a:rPr>
              <a:t>Live attenuated (non-virulent) pathogens (Sabin polio vaccine)</a:t>
            </a:r>
            <a:br>
              <a:rPr lang="en-US" b="1" dirty="0" smtClean="0">
                <a:solidFill>
                  <a:schemeClr val="tx2">
                    <a:lumMod val="50000"/>
                  </a:schemeClr>
                </a:solidFill>
                <a:latin typeface="Arial" pitchFamily="34" charset="0"/>
                <a:cs typeface="Arial" pitchFamily="34" charset="0"/>
              </a:rPr>
            </a:br>
            <a:r>
              <a:rPr lang="en-US" b="1" dirty="0" smtClean="0">
                <a:solidFill>
                  <a:schemeClr val="tx2">
                    <a:lumMod val="50000"/>
                  </a:schemeClr>
                </a:solidFill>
                <a:latin typeface="Arial" pitchFamily="34" charset="0"/>
                <a:cs typeface="Arial" pitchFamily="34" charset="0"/>
              </a:rPr>
              <a:t/>
            </a:r>
            <a:br>
              <a:rPr lang="en-US" b="1" dirty="0" smtClean="0">
                <a:solidFill>
                  <a:schemeClr val="tx2">
                    <a:lumMod val="50000"/>
                  </a:schemeClr>
                </a:solidFill>
                <a:latin typeface="Arial" pitchFamily="34" charset="0"/>
                <a:cs typeface="Arial" pitchFamily="34" charset="0"/>
              </a:rPr>
            </a:br>
            <a:r>
              <a:rPr lang="en-US" b="1" dirty="0" smtClean="0">
                <a:solidFill>
                  <a:schemeClr val="tx2">
                    <a:lumMod val="50000"/>
                  </a:schemeClr>
                </a:solidFill>
                <a:latin typeface="Arial" pitchFamily="34" charset="0"/>
                <a:cs typeface="Arial" pitchFamily="34" charset="0"/>
              </a:rPr>
              <a:t>Live viruses are often maintained in raw eggs.</a:t>
            </a:r>
            <a:endParaRPr lang="en-US" b="1" dirty="0">
              <a:solidFill>
                <a:schemeClr val="tx2">
                  <a:lumMod val="50000"/>
                </a:schemeClr>
              </a:solidFill>
              <a:latin typeface="Arial" pitchFamily="34" charset="0"/>
              <a:cs typeface="Arial" pitchFamily="34" charset="0"/>
            </a:endParaRPr>
          </a:p>
        </p:txBody>
      </p:sp>
    </p:spTree>
    <p:extLst>
      <p:ext uri="{BB962C8B-B14F-4D97-AF65-F5344CB8AC3E}">
        <p14:creationId xmlns:p14="http://schemas.microsoft.com/office/powerpoint/2010/main" val="3968394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tx2">
                    <a:lumMod val="50000"/>
                  </a:schemeClr>
                </a:solidFill>
              </a:rPr>
              <a:t>Connection between vaccines and autism:</a:t>
            </a:r>
            <a:endParaRPr lang="en-US" dirty="0">
              <a:solidFill>
                <a:schemeClr val="tx2">
                  <a:lumMod val="50000"/>
                </a:schemeClr>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33600" y="2209800"/>
            <a:ext cx="2667000" cy="1714500"/>
          </a:xfrm>
          <a:prstGeom prst="rect">
            <a:avLst/>
          </a:prstGeom>
        </p:spPr>
      </p:pic>
      <p:pic>
        <p:nvPicPr>
          <p:cNvPr id="2051" name="Picture 3" descr="C:\Documents and Settings\edward.mcgrath\Local Settings\Temporary Internet Files\Content.IE5\ACNMT2LR\MC900088476[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9600" y="4648200"/>
            <a:ext cx="1816913" cy="1479499"/>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44233" y="4384624"/>
            <a:ext cx="2619375" cy="1743075"/>
          </a:xfrm>
          <a:prstGeom prst="rect">
            <a:avLst/>
          </a:prstGeom>
        </p:spPr>
      </p:pic>
      <p:cxnSp>
        <p:nvCxnSpPr>
          <p:cNvPr id="7" name="Straight Connector 6"/>
          <p:cNvCxnSpPr/>
          <p:nvPr/>
        </p:nvCxnSpPr>
        <p:spPr>
          <a:xfrm>
            <a:off x="0" y="0"/>
            <a:ext cx="8991600" cy="6553200"/>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5943600" y="2057400"/>
            <a:ext cx="2895600" cy="95410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2800" dirty="0" smtClean="0">
                <a:solidFill>
                  <a:schemeClr val="bg1"/>
                </a:solidFill>
                <a:latin typeface="Arial Black" pitchFamily="34" charset="0"/>
              </a:rPr>
              <a:t>MYTH</a:t>
            </a:r>
            <a:br>
              <a:rPr lang="en-US" sz="2800" dirty="0" smtClean="0">
                <a:solidFill>
                  <a:schemeClr val="bg1"/>
                </a:solidFill>
                <a:latin typeface="Arial Black" pitchFamily="34" charset="0"/>
              </a:rPr>
            </a:br>
            <a:r>
              <a:rPr lang="en-US" sz="2800" dirty="0" smtClean="0">
                <a:solidFill>
                  <a:schemeClr val="bg1"/>
                </a:solidFill>
                <a:latin typeface="Arial Black" pitchFamily="34" charset="0"/>
              </a:rPr>
              <a:t>BUSTED!!!!!</a:t>
            </a:r>
            <a:endParaRPr lang="en-US" sz="2800" dirty="0">
              <a:solidFill>
                <a:schemeClr val="bg1"/>
              </a:solidFill>
              <a:latin typeface="Arial Black" pitchFamily="34" charset="0"/>
            </a:endParaRPr>
          </a:p>
        </p:txBody>
      </p:sp>
    </p:spTree>
    <p:extLst>
      <p:ext uri="{BB962C8B-B14F-4D97-AF65-F5344CB8AC3E}">
        <p14:creationId xmlns:p14="http://schemas.microsoft.com/office/powerpoint/2010/main" val="19978527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5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2" presetClass="entr" presetSubtype="9"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0-#ppt_w/2"/>
                                          </p:val>
                                        </p:tav>
                                        <p:tav tm="100000">
                                          <p:val>
                                            <p:strVal val="#ppt_x"/>
                                          </p:val>
                                        </p:tav>
                                      </p:tavLst>
                                    </p:anim>
                                    <p:anim calcmode="lin" valueType="num">
                                      <p:cBhvr additive="base">
                                        <p:cTn id="20" dur="500" fill="hold"/>
                                        <p:tgtEl>
                                          <p:spTgt spid="7"/>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26" presetClass="emph" presetSubtype="0" fill="hold" grpId="1" nodeType="clickEffect">
                                  <p:stCondLst>
                                    <p:cond delay="0"/>
                                  </p:stCondLst>
                                  <p:childTnLst>
                                    <p:animEffect transition="out" filter="fade">
                                      <p:cBhvr>
                                        <p:cTn id="28" dur="500" tmFilter="0, 0; .2, .5; .8, .5; 1, 0"/>
                                        <p:tgtEl>
                                          <p:spTgt spid="8"/>
                                        </p:tgtEl>
                                      </p:cBhvr>
                                    </p:animEffect>
                                    <p:animScale>
                                      <p:cBhvr>
                                        <p:cTn id="29" dur="250" autoRev="1" fill="hold"/>
                                        <p:tgtEl>
                                          <p:spTgt spid="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 grpId="1"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accent3">
                    <a:lumMod val="50000"/>
                  </a:schemeClr>
                </a:solidFill>
              </a:rPr>
              <a:t> Additional uses for antibodies in medicine</a:t>
            </a:r>
            <a:endParaRPr lang="en-US" dirty="0">
              <a:solidFill>
                <a:schemeClr val="accent3">
                  <a:lumMod val="50000"/>
                </a:schemeClr>
              </a:solidFill>
            </a:endParaRPr>
          </a:p>
        </p:txBody>
      </p:sp>
      <p:sp>
        <p:nvSpPr>
          <p:cNvPr id="3" name="Content Placeholder 2"/>
          <p:cNvSpPr>
            <a:spLocks noGrp="1"/>
          </p:cNvSpPr>
          <p:nvPr>
            <p:ph idx="1"/>
          </p:nvPr>
        </p:nvSpPr>
        <p:spPr/>
        <p:txBody>
          <a:bodyPr>
            <a:normAutofit lnSpcReduction="10000"/>
          </a:bodyPr>
          <a:lstStyle/>
          <a:p>
            <a:pPr marL="137160" indent="0">
              <a:buClrTx/>
              <a:buNone/>
            </a:pPr>
            <a:r>
              <a:rPr lang="en-US" b="1" dirty="0" smtClean="0">
                <a:solidFill>
                  <a:schemeClr val="bg1"/>
                </a:solidFill>
                <a:latin typeface="Arial" pitchFamily="34" charset="0"/>
                <a:cs typeface="Arial" pitchFamily="34" charset="0"/>
              </a:rPr>
              <a:t>Because antibodies are specific to given pathogens, they can be used as a diagnostic tool.</a:t>
            </a:r>
            <a:br>
              <a:rPr lang="en-US" b="1" dirty="0" smtClean="0">
                <a:solidFill>
                  <a:schemeClr val="bg1"/>
                </a:solidFill>
                <a:latin typeface="Arial" pitchFamily="34" charset="0"/>
                <a:cs typeface="Arial" pitchFamily="34" charset="0"/>
              </a:rPr>
            </a:br>
            <a:endParaRPr lang="en-US" b="1" dirty="0">
              <a:solidFill>
                <a:schemeClr val="bg1"/>
              </a:solidFill>
              <a:latin typeface="Arial" pitchFamily="34" charset="0"/>
              <a:cs typeface="Arial" pitchFamily="34" charset="0"/>
            </a:endParaRPr>
          </a:p>
          <a:p>
            <a:pPr>
              <a:buClrTx/>
              <a:buFont typeface="Wingdings" pitchFamily="2" charset="2"/>
              <a:buChar char="§"/>
            </a:pPr>
            <a:r>
              <a:rPr lang="en-US" b="1" dirty="0" smtClean="0">
                <a:solidFill>
                  <a:schemeClr val="bg1"/>
                </a:solidFill>
                <a:latin typeface="Arial" pitchFamily="34" charset="0"/>
                <a:cs typeface="Arial" pitchFamily="34" charset="0"/>
              </a:rPr>
              <a:t>Antibodies can be </a:t>
            </a:r>
            <a:r>
              <a:rPr lang="en-US" b="1" dirty="0" err="1" smtClean="0">
                <a:solidFill>
                  <a:schemeClr val="bg1"/>
                </a:solidFill>
                <a:latin typeface="Arial" pitchFamily="34" charset="0"/>
                <a:cs typeface="Arial" pitchFamily="34" charset="0"/>
              </a:rPr>
              <a:t>complexed</a:t>
            </a:r>
            <a:r>
              <a:rPr lang="en-US" b="1" dirty="0" smtClean="0">
                <a:solidFill>
                  <a:schemeClr val="bg1"/>
                </a:solidFill>
                <a:latin typeface="Arial" pitchFamily="34" charset="0"/>
                <a:cs typeface="Arial" pitchFamily="34" charset="0"/>
              </a:rPr>
              <a:t> to latex particles in suspension.  This allows identification of antigens in many clinical specimens (e.g. </a:t>
            </a:r>
            <a:r>
              <a:rPr lang="en-US" b="1" i="1" dirty="0" smtClean="0">
                <a:solidFill>
                  <a:schemeClr val="bg1"/>
                </a:solidFill>
                <a:latin typeface="Arial" pitchFamily="34" charset="0"/>
                <a:cs typeface="Arial" pitchFamily="34" charset="0"/>
              </a:rPr>
              <a:t>Staph </a:t>
            </a:r>
            <a:r>
              <a:rPr lang="en-US" b="1" i="1" dirty="0" err="1" smtClean="0">
                <a:solidFill>
                  <a:schemeClr val="bg1"/>
                </a:solidFill>
                <a:latin typeface="Arial" pitchFamily="34" charset="0"/>
                <a:cs typeface="Arial" pitchFamily="34" charset="0"/>
              </a:rPr>
              <a:t>aureus</a:t>
            </a:r>
            <a:r>
              <a:rPr lang="en-US" b="1" i="1" dirty="0" smtClean="0">
                <a:solidFill>
                  <a:schemeClr val="bg1"/>
                </a:solidFill>
                <a:latin typeface="Arial" pitchFamily="34" charset="0"/>
                <a:cs typeface="Arial" pitchFamily="34" charset="0"/>
              </a:rPr>
              <a:t>, </a:t>
            </a:r>
            <a:r>
              <a:rPr lang="en-US" b="1" i="1" dirty="0" err="1" smtClean="0">
                <a:solidFill>
                  <a:schemeClr val="bg1"/>
                </a:solidFill>
                <a:latin typeface="Arial" pitchFamily="34" charset="0"/>
                <a:cs typeface="Arial" pitchFamily="34" charset="0"/>
              </a:rPr>
              <a:t>C.diff</a:t>
            </a:r>
            <a:r>
              <a:rPr lang="en-US" b="1" i="1" dirty="0" smtClean="0">
                <a:solidFill>
                  <a:schemeClr val="bg1"/>
                </a:solidFill>
                <a:latin typeface="Arial" pitchFamily="34" charset="0"/>
                <a:cs typeface="Arial" pitchFamily="34" charset="0"/>
              </a:rPr>
              <a:t>, </a:t>
            </a:r>
            <a:r>
              <a:rPr lang="en-US" b="1" dirty="0" smtClean="0">
                <a:solidFill>
                  <a:schemeClr val="bg1"/>
                </a:solidFill>
                <a:latin typeface="Arial" pitchFamily="34" charset="0"/>
                <a:cs typeface="Arial" pitchFamily="34" charset="0"/>
              </a:rPr>
              <a:t>meningitis organisms, tuberculosis).  This is a way to eliminate the need for culture if there is no time.</a:t>
            </a:r>
            <a:endParaRPr lang="en-US" b="1" dirty="0">
              <a:solidFill>
                <a:schemeClr val="bg1"/>
              </a:solidFill>
              <a:latin typeface="Arial" pitchFamily="34" charset="0"/>
              <a:cs typeface="Arial" pitchFamily="34" charset="0"/>
            </a:endParaRPr>
          </a:p>
        </p:txBody>
      </p:sp>
    </p:spTree>
    <p:extLst>
      <p:ext uri="{BB962C8B-B14F-4D97-AF65-F5344CB8AC3E}">
        <p14:creationId xmlns:p14="http://schemas.microsoft.com/office/powerpoint/2010/main" val="209770083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6004560"/>
          </a:xfrm>
        </p:spPr>
        <p:txBody>
          <a:bodyPr>
            <a:normAutofit fontScale="92500" lnSpcReduction="10000"/>
          </a:bodyPr>
          <a:lstStyle/>
          <a:p>
            <a:pPr>
              <a:buClrTx/>
              <a:buFont typeface="Wingdings" pitchFamily="2" charset="2"/>
              <a:buChar char="§"/>
            </a:pPr>
            <a:r>
              <a:rPr lang="en-US" b="1" dirty="0" smtClean="0">
                <a:solidFill>
                  <a:schemeClr val="bg1"/>
                </a:solidFill>
                <a:latin typeface="Arial" pitchFamily="34" charset="0"/>
                <a:cs typeface="Arial" pitchFamily="34" charset="0"/>
              </a:rPr>
              <a:t>Blood banking:  anti-A, anti-B, anti-Rh, </a:t>
            </a:r>
            <a:r>
              <a:rPr lang="en-US" b="1" dirty="0" err="1" smtClean="0">
                <a:solidFill>
                  <a:schemeClr val="bg1"/>
                </a:solidFill>
                <a:latin typeface="Arial" pitchFamily="34" charset="0"/>
                <a:cs typeface="Arial" pitchFamily="34" charset="0"/>
              </a:rPr>
              <a:t>crossmatching</a:t>
            </a:r>
            <a:r>
              <a:rPr lang="en-US" b="1" dirty="0" smtClean="0">
                <a:solidFill>
                  <a:schemeClr val="bg1"/>
                </a:solidFill>
                <a:latin typeface="Arial" pitchFamily="34" charset="0"/>
                <a:cs typeface="Arial" pitchFamily="34" charset="0"/>
              </a:rPr>
              <a:t>.</a:t>
            </a:r>
            <a:br>
              <a:rPr lang="en-US" b="1" dirty="0" smtClean="0">
                <a:solidFill>
                  <a:schemeClr val="bg1"/>
                </a:solidFill>
                <a:latin typeface="Arial" pitchFamily="34" charset="0"/>
                <a:cs typeface="Arial" pitchFamily="34" charset="0"/>
              </a:rPr>
            </a:br>
            <a:endParaRPr lang="en-US" b="1" dirty="0" smtClean="0">
              <a:solidFill>
                <a:schemeClr val="bg1"/>
              </a:solidFill>
              <a:latin typeface="Arial" pitchFamily="34" charset="0"/>
              <a:cs typeface="Arial" pitchFamily="34" charset="0"/>
            </a:endParaRPr>
          </a:p>
          <a:p>
            <a:pPr>
              <a:buClrTx/>
              <a:buFont typeface="Wingdings" pitchFamily="2" charset="2"/>
              <a:buChar char="§"/>
            </a:pPr>
            <a:r>
              <a:rPr lang="en-US" b="1" dirty="0" smtClean="0">
                <a:solidFill>
                  <a:schemeClr val="bg1"/>
                </a:solidFill>
                <a:latin typeface="Arial" pitchFamily="34" charset="0"/>
                <a:cs typeface="Arial" pitchFamily="34" charset="0"/>
              </a:rPr>
              <a:t>Antibody testing can be against bacterial capsules, </a:t>
            </a:r>
            <a:r>
              <a:rPr lang="en-US" b="1" dirty="0" err="1" smtClean="0">
                <a:solidFill>
                  <a:schemeClr val="bg1"/>
                </a:solidFill>
                <a:latin typeface="Arial" pitchFamily="34" charset="0"/>
                <a:cs typeface="Arial" pitchFamily="34" charset="0"/>
              </a:rPr>
              <a:t>flagellae</a:t>
            </a:r>
            <a:r>
              <a:rPr lang="en-US" b="1" dirty="0" smtClean="0">
                <a:solidFill>
                  <a:schemeClr val="bg1"/>
                </a:solidFill>
                <a:latin typeface="Arial" pitchFamily="34" charset="0"/>
                <a:cs typeface="Arial" pitchFamily="34" charset="0"/>
              </a:rPr>
              <a:t>, or fimbriae (Salmonella)</a:t>
            </a:r>
            <a:br>
              <a:rPr lang="en-US" b="1" dirty="0" smtClean="0">
                <a:solidFill>
                  <a:schemeClr val="bg1"/>
                </a:solidFill>
                <a:latin typeface="Arial" pitchFamily="34" charset="0"/>
                <a:cs typeface="Arial" pitchFamily="34" charset="0"/>
              </a:rPr>
            </a:br>
            <a:endParaRPr lang="en-US" b="1" dirty="0" smtClean="0">
              <a:solidFill>
                <a:schemeClr val="bg1"/>
              </a:solidFill>
              <a:latin typeface="Arial" pitchFamily="34" charset="0"/>
              <a:cs typeface="Arial" pitchFamily="34" charset="0"/>
            </a:endParaRPr>
          </a:p>
          <a:p>
            <a:pPr>
              <a:buClrTx/>
              <a:buFont typeface="Wingdings" pitchFamily="2" charset="2"/>
              <a:buChar char="§"/>
            </a:pPr>
            <a:r>
              <a:rPr lang="en-US" b="1" dirty="0" smtClean="0">
                <a:solidFill>
                  <a:schemeClr val="bg1"/>
                </a:solidFill>
                <a:latin typeface="Arial" pitchFamily="34" charset="0"/>
                <a:cs typeface="Arial" pitchFamily="34" charset="0"/>
              </a:rPr>
              <a:t>Can create antibodies against other antibodies!  We create antibodies to human </a:t>
            </a:r>
            <a:r>
              <a:rPr lang="en-US" b="1" dirty="0" err="1" smtClean="0">
                <a:solidFill>
                  <a:schemeClr val="bg1"/>
                </a:solidFill>
                <a:latin typeface="Arial" pitchFamily="34" charset="0"/>
                <a:cs typeface="Arial" pitchFamily="34" charset="0"/>
              </a:rPr>
              <a:t>IgG</a:t>
            </a:r>
            <a:r>
              <a:rPr lang="en-US" b="1" dirty="0" smtClean="0">
                <a:solidFill>
                  <a:schemeClr val="bg1"/>
                </a:solidFill>
                <a:latin typeface="Arial" pitchFamily="34" charset="0"/>
                <a:cs typeface="Arial" pitchFamily="34" charset="0"/>
              </a:rPr>
              <a:t> in rabbits (HIV test)</a:t>
            </a:r>
            <a:br>
              <a:rPr lang="en-US" b="1" dirty="0" smtClean="0">
                <a:solidFill>
                  <a:schemeClr val="bg1"/>
                </a:solidFill>
                <a:latin typeface="Arial" pitchFamily="34" charset="0"/>
                <a:cs typeface="Arial" pitchFamily="34" charset="0"/>
              </a:rPr>
            </a:br>
            <a:endParaRPr lang="en-US" b="1" dirty="0" smtClean="0">
              <a:solidFill>
                <a:schemeClr val="bg1"/>
              </a:solidFill>
              <a:latin typeface="Arial" pitchFamily="34" charset="0"/>
              <a:cs typeface="Arial" pitchFamily="34" charset="0"/>
            </a:endParaRPr>
          </a:p>
          <a:p>
            <a:pPr>
              <a:buClrTx/>
              <a:buFont typeface="Wingdings" pitchFamily="2" charset="2"/>
              <a:buChar char="§"/>
            </a:pPr>
            <a:r>
              <a:rPr lang="en-US" b="1" dirty="0" smtClean="0">
                <a:solidFill>
                  <a:schemeClr val="bg1"/>
                </a:solidFill>
                <a:latin typeface="Arial" pitchFamily="34" charset="0"/>
                <a:cs typeface="Arial" pitchFamily="34" charset="0"/>
              </a:rPr>
              <a:t>Antibodies can be “tagged” with radioactive isotopes, fluorescent compounds, or colored enzymatic compounds (RIA, ELISA) to allow rapid and extremely sensitive detection of antigens.</a:t>
            </a:r>
            <a:endParaRPr lang="en-US" b="1" dirty="0">
              <a:solidFill>
                <a:schemeClr val="bg1"/>
              </a:solidFill>
              <a:latin typeface="Arial" pitchFamily="34" charset="0"/>
              <a:cs typeface="Arial" pitchFamily="34" charset="0"/>
            </a:endParaRPr>
          </a:p>
        </p:txBody>
      </p:sp>
    </p:spTree>
    <p:extLst>
      <p:ext uri="{BB962C8B-B14F-4D97-AF65-F5344CB8AC3E}">
        <p14:creationId xmlns:p14="http://schemas.microsoft.com/office/powerpoint/2010/main" val="24805086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533400"/>
            <a:ext cx="8229600" cy="1066800"/>
          </a:xfrm>
        </p:spPr>
        <p:txBody>
          <a:bodyPr/>
          <a:lstStyle/>
          <a:p>
            <a:pPr marL="137160" indent="0">
              <a:buNone/>
            </a:pPr>
            <a:r>
              <a:rPr lang="en-US" b="1" dirty="0" smtClean="0">
                <a:ln>
                  <a:solidFill>
                    <a:schemeClr val="bg1"/>
                  </a:solidFill>
                </a:ln>
                <a:solidFill>
                  <a:schemeClr val="bg1"/>
                </a:solidFill>
                <a:latin typeface="Arial" pitchFamily="34" charset="0"/>
                <a:cs typeface="Arial" pitchFamily="34" charset="0"/>
              </a:rPr>
              <a:t>Plasma cells (still lymphocytes) now mass produce antibodies.</a:t>
            </a:r>
            <a:endParaRPr lang="en-US" b="1" dirty="0">
              <a:ln>
                <a:solidFill>
                  <a:schemeClr val="bg1"/>
                </a:solidFill>
              </a:ln>
              <a:solidFill>
                <a:schemeClr val="bg1"/>
              </a:solidFill>
              <a:latin typeface="Arial" pitchFamily="34" charset="0"/>
              <a:cs typeface="Arial" pitchFamily="34" charset="0"/>
            </a:endParaRPr>
          </a:p>
        </p:txBody>
      </p:sp>
      <p:sp>
        <p:nvSpPr>
          <p:cNvPr id="4" name="TextBox 3"/>
          <p:cNvSpPr txBox="1"/>
          <p:nvPr/>
        </p:nvSpPr>
        <p:spPr>
          <a:xfrm>
            <a:off x="609600" y="2209800"/>
            <a:ext cx="8153400" cy="584775"/>
          </a:xfrm>
          <a:prstGeom prst="rect">
            <a:avLst/>
          </a:prstGeom>
          <a:noFill/>
        </p:spPr>
        <p:txBody>
          <a:bodyPr wrap="square" rtlCol="0">
            <a:spAutoFit/>
          </a:bodyPr>
          <a:lstStyle/>
          <a:p>
            <a:r>
              <a:rPr lang="en-US" sz="3200" b="1" dirty="0" smtClean="0">
                <a:solidFill>
                  <a:srgbClr val="C00000"/>
                </a:solidFill>
                <a:latin typeface="Arial" pitchFamily="34" charset="0"/>
                <a:cs typeface="Arial" pitchFamily="34" charset="0"/>
              </a:rPr>
              <a:t>What are antibodies???</a:t>
            </a:r>
            <a:endParaRPr lang="en-US" sz="3200" b="1" dirty="0">
              <a:solidFill>
                <a:srgbClr val="C00000"/>
              </a:solidFill>
              <a:latin typeface="Arial" pitchFamily="34" charset="0"/>
              <a:cs typeface="Arial" pitchFamily="34" charset="0"/>
            </a:endParaRPr>
          </a:p>
        </p:txBody>
      </p:sp>
      <p:sp>
        <p:nvSpPr>
          <p:cNvPr id="5" name="Oval Callout 4"/>
          <p:cNvSpPr/>
          <p:nvPr/>
        </p:nvSpPr>
        <p:spPr>
          <a:xfrm>
            <a:off x="304800" y="1905000"/>
            <a:ext cx="5791200" cy="1447800"/>
          </a:xfrm>
          <a:prstGeom prst="wedgeEllipseCallout">
            <a:avLst>
              <a:gd name="adj1" fmla="val 52632"/>
              <a:gd name="adj2" fmla="val 75658"/>
            </a:avLst>
          </a:prstGeom>
          <a:no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l="13162" t="8000"/>
          <a:stretch/>
        </p:blipFill>
        <p:spPr>
          <a:xfrm>
            <a:off x="6388100" y="3200400"/>
            <a:ext cx="1927225" cy="2628900"/>
          </a:xfrm>
          <a:prstGeom prst="rect">
            <a:avLst/>
          </a:prstGeom>
        </p:spPr>
      </p:pic>
      <p:sp>
        <p:nvSpPr>
          <p:cNvPr id="7" name="TextBox 6"/>
          <p:cNvSpPr txBox="1"/>
          <p:nvPr/>
        </p:nvSpPr>
        <p:spPr>
          <a:xfrm>
            <a:off x="304800" y="3733800"/>
            <a:ext cx="5410200" cy="2554545"/>
          </a:xfrm>
          <a:prstGeom prst="rect">
            <a:avLst/>
          </a:prstGeom>
          <a:noFill/>
        </p:spPr>
        <p:txBody>
          <a:bodyPr wrap="square" rtlCol="0">
            <a:spAutoFit/>
          </a:bodyPr>
          <a:lstStyle/>
          <a:p>
            <a:r>
              <a:rPr lang="en-US" sz="3200" b="1" dirty="0" smtClean="0">
                <a:ln>
                  <a:solidFill>
                    <a:schemeClr val="bg1"/>
                  </a:solidFill>
                </a:ln>
                <a:solidFill>
                  <a:schemeClr val="bg1"/>
                </a:solidFill>
                <a:latin typeface="Arial" pitchFamily="34" charset="0"/>
                <a:cs typeface="Arial" pitchFamily="34" charset="0"/>
              </a:rPr>
              <a:t>Antibodies are </a:t>
            </a:r>
            <a:r>
              <a:rPr lang="en-US" sz="3200" b="1" u="sng" dirty="0" smtClean="0">
                <a:ln>
                  <a:solidFill>
                    <a:schemeClr val="bg1"/>
                  </a:solidFill>
                </a:ln>
                <a:solidFill>
                  <a:schemeClr val="bg1"/>
                </a:solidFill>
                <a:latin typeface="Arial" pitchFamily="34" charset="0"/>
                <a:cs typeface="Arial" pitchFamily="34" charset="0"/>
              </a:rPr>
              <a:t>proteins</a:t>
            </a:r>
            <a:r>
              <a:rPr lang="en-US" sz="3200" b="1" dirty="0" smtClean="0">
                <a:ln>
                  <a:solidFill>
                    <a:schemeClr val="bg1"/>
                  </a:solidFill>
                </a:ln>
                <a:solidFill>
                  <a:schemeClr val="bg1"/>
                </a:solidFill>
                <a:latin typeface="Arial" pitchFamily="34" charset="0"/>
                <a:cs typeface="Arial" pitchFamily="34" charset="0"/>
              </a:rPr>
              <a:t> which bind </a:t>
            </a:r>
            <a:r>
              <a:rPr lang="en-US" sz="3200" b="1" u="sng" dirty="0" smtClean="0">
                <a:ln>
                  <a:solidFill>
                    <a:schemeClr val="bg1"/>
                  </a:solidFill>
                </a:ln>
                <a:solidFill>
                  <a:schemeClr val="bg1"/>
                </a:solidFill>
                <a:latin typeface="Arial" pitchFamily="34" charset="0"/>
                <a:cs typeface="Arial" pitchFamily="34" charset="0"/>
              </a:rPr>
              <a:t>specifically</a:t>
            </a:r>
            <a:r>
              <a:rPr lang="en-US" sz="3200" b="1" dirty="0" smtClean="0">
                <a:ln>
                  <a:solidFill>
                    <a:schemeClr val="bg1"/>
                  </a:solidFill>
                </a:ln>
                <a:solidFill>
                  <a:schemeClr val="bg1"/>
                </a:solidFill>
                <a:latin typeface="Arial" pitchFamily="34" charset="0"/>
                <a:cs typeface="Arial" pitchFamily="34" charset="0"/>
              </a:rPr>
              <a:t> to antigens.  Antibodies have a unique characteristic shape:</a:t>
            </a:r>
            <a:endParaRPr lang="en-US" sz="3200" b="1" dirty="0">
              <a:ln>
                <a:solidFill>
                  <a:schemeClr val="bg1"/>
                </a:solidFill>
              </a:ln>
              <a:solidFill>
                <a:schemeClr val="bg1"/>
              </a:solidFill>
              <a:latin typeface="Arial" pitchFamily="34" charset="0"/>
              <a:cs typeface="Arial" pitchFamily="34" charset="0"/>
            </a:endParaRPr>
          </a:p>
        </p:txBody>
      </p:sp>
    </p:spTree>
    <p:extLst>
      <p:ext uri="{BB962C8B-B14F-4D97-AF65-F5344CB8AC3E}">
        <p14:creationId xmlns:p14="http://schemas.microsoft.com/office/powerpoint/2010/main" val="35627232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52400"/>
            <a:ext cx="8229600" cy="3200400"/>
          </a:xfrm>
        </p:spPr>
        <p:txBody>
          <a:bodyPr/>
          <a:lstStyle/>
          <a:p>
            <a:pPr marL="137160" indent="0">
              <a:buNone/>
            </a:pPr>
            <a:r>
              <a:rPr lang="en-US" b="1" dirty="0" smtClean="0">
                <a:ln>
                  <a:solidFill>
                    <a:schemeClr val="bg1"/>
                  </a:solidFill>
                </a:ln>
                <a:solidFill>
                  <a:schemeClr val="bg1"/>
                </a:solidFill>
                <a:latin typeface="Arial" pitchFamily="34" charset="0"/>
                <a:cs typeface="Arial" pitchFamily="34" charset="0"/>
              </a:rPr>
              <a:t>The antibody protein is made of four polypeptide chains that form the letter Y.</a:t>
            </a:r>
          </a:p>
          <a:p>
            <a:pPr marL="137160" indent="0">
              <a:buNone/>
            </a:pPr>
            <a:endParaRPr lang="en-US" b="1" dirty="0">
              <a:ln>
                <a:solidFill>
                  <a:schemeClr val="bg1"/>
                </a:solidFill>
              </a:ln>
              <a:solidFill>
                <a:schemeClr val="bg1"/>
              </a:solidFill>
              <a:latin typeface="Arial" pitchFamily="34" charset="0"/>
              <a:cs typeface="Arial" pitchFamily="34" charset="0"/>
            </a:endParaRPr>
          </a:p>
          <a:p>
            <a:pPr marL="137160" indent="0">
              <a:buNone/>
            </a:pPr>
            <a:r>
              <a:rPr lang="en-US" b="1" dirty="0" smtClean="0">
                <a:ln>
                  <a:solidFill>
                    <a:schemeClr val="bg1"/>
                  </a:solidFill>
                </a:ln>
                <a:solidFill>
                  <a:schemeClr val="bg1"/>
                </a:solidFill>
                <a:latin typeface="Arial" pitchFamily="34" charset="0"/>
                <a:cs typeface="Arial" pitchFamily="34" charset="0"/>
              </a:rPr>
              <a:t>The bottom of the Y is the f</a:t>
            </a:r>
            <a:r>
              <a:rPr lang="en-US" b="1" baseline="-25000" dirty="0" smtClean="0">
                <a:ln>
                  <a:solidFill>
                    <a:schemeClr val="bg1"/>
                  </a:solidFill>
                </a:ln>
                <a:solidFill>
                  <a:schemeClr val="bg1"/>
                </a:solidFill>
                <a:latin typeface="Arial" pitchFamily="34" charset="0"/>
                <a:cs typeface="Arial" pitchFamily="34" charset="0"/>
              </a:rPr>
              <a:t>c</a:t>
            </a:r>
            <a:r>
              <a:rPr lang="en-US" b="1" dirty="0" smtClean="0">
                <a:ln>
                  <a:solidFill>
                    <a:schemeClr val="bg1"/>
                  </a:solidFill>
                </a:ln>
                <a:solidFill>
                  <a:schemeClr val="bg1"/>
                </a:solidFill>
                <a:latin typeface="Arial" pitchFamily="34" charset="0"/>
                <a:cs typeface="Arial" pitchFamily="34" charset="0"/>
              </a:rPr>
              <a:t> portion (constant fragment).  The “arms” of the Y are the f</a:t>
            </a:r>
            <a:r>
              <a:rPr lang="en-US" b="1" baseline="-25000" dirty="0" smtClean="0">
                <a:ln>
                  <a:solidFill>
                    <a:schemeClr val="bg1"/>
                  </a:solidFill>
                </a:ln>
                <a:solidFill>
                  <a:schemeClr val="bg1"/>
                </a:solidFill>
                <a:latin typeface="Arial" pitchFamily="34" charset="0"/>
                <a:cs typeface="Arial" pitchFamily="34" charset="0"/>
              </a:rPr>
              <a:t>ab</a:t>
            </a:r>
            <a:r>
              <a:rPr lang="en-US" b="1" dirty="0" smtClean="0">
                <a:ln>
                  <a:solidFill>
                    <a:schemeClr val="bg1"/>
                  </a:solidFill>
                </a:ln>
                <a:solidFill>
                  <a:schemeClr val="bg1"/>
                </a:solidFill>
                <a:latin typeface="Arial" pitchFamily="34" charset="0"/>
                <a:cs typeface="Arial" pitchFamily="34" charset="0"/>
              </a:rPr>
              <a:t> fragments (antigen binding fragment)</a:t>
            </a:r>
            <a:endParaRPr lang="en-US" b="1" dirty="0">
              <a:ln>
                <a:solidFill>
                  <a:schemeClr val="bg1"/>
                </a:solidFill>
              </a:ln>
              <a:solidFill>
                <a:schemeClr val="bg1"/>
              </a:solidFill>
              <a:latin typeface="Arial" pitchFamily="34" charset="0"/>
              <a:cs typeface="Arial" pitchFamily="34" charset="0"/>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 y="4219575"/>
            <a:ext cx="2857500" cy="263842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TextBox 5"/>
          <p:cNvSpPr txBox="1"/>
          <p:nvPr/>
        </p:nvSpPr>
        <p:spPr>
          <a:xfrm>
            <a:off x="1219200" y="3304232"/>
            <a:ext cx="1828800" cy="461665"/>
          </a:xfrm>
          <a:prstGeom prst="rect">
            <a:avLst/>
          </a:prstGeom>
          <a:noFill/>
        </p:spPr>
        <p:txBody>
          <a:bodyPr wrap="square" rtlCol="0">
            <a:spAutoFit/>
          </a:bodyPr>
          <a:lstStyle/>
          <a:p>
            <a:r>
              <a:rPr lang="en-US" sz="2400" b="1" dirty="0" smtClean="0">
                <a:solidFill>
                  <a:srgbClr val="00B050"/>
                </a:solidFill>
                <a:latin typeface="Arial" pitchFamily="34" charset="0"/>
                <a:cs typeface="Arial" pitchFamily="34" charset="0"/>
              </a:rPr>
              <a:t>F</a:t>
            </a:r>
            <a:r>
              <a:rPr lang="en-US" sz="2400" b="1" baseline="-25000" dirty="0" smtClean="0">
                <a:solidFill>
                  <a:srgbClr val="00B050"/>
                </a:solidFill>
                <a:latin typeface="Arial" pitchFamily="34" charset="0"/>
                <a:cs typeface="Arial" pitchFamily="34" charset="0"/>
              </a:rPr>
              <a:t>ab</a:t>
            </a:r>
            <a:r>
              <a:rPr lang="en-US" sz="2400" b="1" dirty="0" smtClean="0">
                <a:solidFill>
                  <a:srgbClr val="00B050"/>
                </a:solidFill>
                <a:latin typeface="Arial" pitchFamily="34" charset="0"/>
                <a:cs typeface="Arial" pitchFamily="34" charset="0"/>
              </a:rPr>
              <a:t> sites</a:t>
            </a:r>
            <a:endParaRPr lang="en-US" sz="2400" b="1" dirty="0">
              <a:solidFill>
                <a:srgbClr val="00B050"/>
              </a:solidFill>
              <a:latin typeface="Arial" pitchFamily="34" charset="0"/>
              <a:cs typeface="Arial" pitchFamily="34" charset="0"/>
            </a:endParaRPr>
          </a:p>
        </p:txBody>
      </p:sp>
      <p:sp>
        <p:nvSpPr>
          <p:cNvPr id="7" name="TextBox 6"/>
          <p:cNvSpPr txBox="1"/>
          <p:nvPr/>
        </p:nvSpPr>
        <p:spPr>
          <a:xfrm>
            <a:off x="4724400" y="6248400"/>
            <a:ext cx="1828800" cy="461665"/>
          </a:xfrm>
          <a:prstGeom prst="rect">
            <a:avLst/>
          </a:prstGeom>
          <a:noFill/>
        </p:spPr>
        <p:txBody>
          <a:bodyPr wrap="square" rtlCol="0">
            <a:spAutoFit/>
          </a:bodyPr>
          <a:lstStyle/>
          <a:p>
            <a:r>
              <a:rPr lang="en-US" sz="2400" b="1" dirty="0" smtClean="0">
                <a:solidFill>
                  <a:srgbClr val="00B050"/>
                </a:solidFill>
                <a:latin typeface="Arial" pitchFamily="34" charset="0"/>
                <a:cs typeface="Arial" pitchFamily="34" charset="0"/>
              </a:rPr>
              <a:t>F</a:t>
            </a:r>
            <a:r>
              <a:rPr lang="en-US" sz="2400" b="1" baseline="-25000" dirty="0">
                <a:solidFill>
                  <a:srgbClr val="00B050"/>
                </a:solidFill>
                <a:latin typeface="Arial" pitchFamily="34" charset="0"/>
                <a:cs typeface="Arial" pitchFamily="34" charset="0"/>
              </a:rPr>
              <a:t>c</a:t>
            </a:r>
            <a:r>
              <a:rPr lang="en-US" sz="2400" b="1" dirty="0" smtClean="0">
                <a:solidFill>
                  <a:srgbClr val="00B050"/>
                </a:solidFill>
                <a:latin typeface="Arial" pitchFamily="34" charset="0"/>
                <a:cs typeface="Arial" pitchFamily="34" charset="0"/>
              </a:rPr>
              <a:t> site</a:t>
            </a:r>
            <a:endParaRPr lang="en-US" sz="2400" b="1" dirty="0">
              <a:solidFill>
                <a:srgbClr val="00B050"/>
              </a:solidFill>
              <a:latin typeface="Arial" pitchFamily="34" charset="0"/>
              <a:cs typeface="Arial" pitchFamily="34" charset="0"/>
            </a:endParaRPr>
          </a:p>
        </p:txBody>
      </p:sp>
      <p:cxnSp>
        <p:nvCxnSpPr>
          <p:cNvPr id="9" name="Straight Arrow Connector 8"/>
          <p:cNvCxnSpPr/>
          <p:nvPr/>
        </p:nvCxnSpPr>
        <p:spPr>
          <a:xfrm flipH="1">
            <a:off x="2438400" y="6479232"/>
            <a:ext cx="2133600" cy="230833"/>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H="1">
            <a:off x="838200" y="3765897"/>
            <a:ext cx="457200" cy="348903"/>
          </a:xfrm>
          <a:prstGeom prst="straightConnector1">
            <a:avLst/>
          </a:prstGeom>
          <a:ln w="57150">
            <a:solidFill>
              <a:schemeClr val="accent1">
                <a:lumMod val="40000"/>
                <a:lumOff val="6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2286000" y="3765897"/>
            <a:ext cx="762000" cy="348903"/>
          </a:xfrm>
          <a:prstGeom prst="straightConnector1">
            <a:avLst/>
          </a:prstGeom>
          <a:ln w="57150">
            <a:solidFill>
              <a:schemeClr val="accent1">
                <a:lumMod val="40000"/>
                <a:lumOff val="60000"/>
              </a:schemeClr>
            </a:solidFill>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4749800" y="3200400"/>
            <a:ext cx="4114800" cy="2677656"/>
          </a:xfrm>
          <a:prstGeom prst="rect">
            <a:avLst/>
          </a:prstGeom>
          <a:noFill/>
          <a:ln w="38100"/>
        </p:spPr>
        <p:style>
          <a:lnRef idx="2">
            <a:schemeClr val="dk1"/>
          </a:lnRef>
          <a:fillRef idx="1">
            <a:schemeClr val="lt1"/>
          </a:fillRef>
          <a:effectRef idx="0">
            <a:schemeClr val="dk1"/>
          </a:effectRef>
          <a:fontRef idx="minor">
            <a:schemeClr val="dk1"/>
          </a:fontRef>
        </p:style>
        <p:txBody>
          <a:bodyPr wrap="square" rtlCol="0">
            <a:spAutoFit/>
          </a:bodyPr>
          <a:lstStyle/>
          <a:p>
            <a:r>
              <a:rPr lang="en-US" sz="2800" b="1" dirty="0" smtClean="0">
                <a:solidFill>
                  <a:srgbClr val="FF0000"/>
                </a:solidFill>
                <a:latin typeface="Arial" pitchFamily="34" charset="0"/>
                <a:cs typeface="Arial" pitchFamily="34" charset="0"/>
              </a:rPr>
              <a:t>In B cells, antibodies are bound to the membrane at the F</a:t>
            </a:r>
            <a:r>
              <a:rPr lang="en-US" sz="2800" b="1" baseline="-25000" dirty="0" smtClean="0">
                <a:solidFill>
                  <a:srgbClr val="FF0000"/>
                </a:solidFill>
                <a:latin typeface="Arial" pitchFamily="34" charset="0"/>
                <a:cs typeface="Arial" pitchFamily="34" charset="0"/>
              </a:rPr>
              <a:t>c</a:t>
            </a:r>
            <a:r>
              <a:rPr lang="en-US" sz="2800" b="1" dirty="0" smtClean="0">
                <a:solidFill>
                  <a:srgbClr val="FF0000"/>
                </a:solidFill>
                <a:latin typeface="Arial" pitchFamily="34" charset="0"/>
                <a:cs typeface="Arial" pitchFamily="34" charset="0"/>
              </a:rPr>
              <a:t> site.  Plasma cells secrete antibodies into the blood.</a:t>
            </a:r>
            <a:endParaRPr lang="en-US" sz="2800" b="1" dirty="0">
              <a:solidFill>
                <a:srgbClr val="FF0000"/>
              </a:solidFill>
              <a:latin typeface="Arial" pitchFamily="34" charset="0"/>
              <a:cs typeface="Arial" pitchFamily="34" charset="0"/>
            </a:endParaRPr>
          </a:p>
        </p:txBody>
      </p:sp>
    </p:spTree>
    <p:extLst>
      <p:ext uri="{BB962C8B-B14F-4D97-AF65-F5344CB8AC3E}">
        <p14:creationId xmlns:p14="http://schemas.microsoft.com/office/powerpoint/2010/main" val="205190423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533400"/>
            <a:ext cx="8229600" cy="2209800"/>
          </a:xfrm>
        </p:spPr>
        <p:txBody>
          <a:bodyPr>
            <a:normAutofit lnSpcReduction="10000"/>
          </a:bodyPr>
          <a:lstStyle/>
          <a:p>
            <a:pPr marL="137160" indent="0">
              <a:buNone/>
            </a:pPr>
            <a:r>
              <a:rPr lang="en-US" b="1" dirty="0" smtClean="0">
                <a:ln>
                  <a:solidFill>
                    <a:schemeClr val="bg1"/>
                  </a:solidFill>
                </a:ln>
                <a:solidFill>
                  <a:srgbClr val="FF0000"/>
                </a:solidFill>
                <a:latin typeface="Arial" pitchFamily="34" charset="0"/>
                <a:cs typeface="Arial" pitchFamily="34" charset="0"/>
              </a:rPr>
              <a:t>The F</a:t>
            </a:r>
            <a:r>
              <a:rPr lang="en-US" b="1" baseline="-25000" dirty="0" smtClean="0">
                <a:ln>
                  <a:solidFill>
                    <a:schemeClr val="bg1"/>
                  </a:solidFill>
                </a:ln>
                <a:solidFill>
                  <a:srgbClr val="FF0000"/>
                </a:solidFill>
                <a:latin typeface="Arial" pitchFamily="34" charset="0"/>
                <a:cs typeface="Arial" pitchFamily="34" charset="0"/>
              </a:rPr>
              <a:t>ab</a:t>
            </a:r>
            <a:r>
              <a:rPr lang="en-US" b="1" dirty="0" smtClean="0">
                <a:ln>
                  <a:solidFill>
                    <a:schemeClr val="bg1"/>
                  </a:solidFill>
                </a:ln>
                <a:solidFill>
                  <a:srgbClr val="FF0000"/>
                </a:solidFill>
                <a:latin typeface="Arial" pitchFamily="34" charset="0"/>
                <a:cs typeface="Arial" pitchFamily="34" charset="0"/>
              </a:rPr>
              <a:t> sites are “</a:t>
            </a:r>
            <a:r>
              <a:rPr lang="en-US" b="1" dirty="0" err="1" smtClean="0">
                <a:ln>
                  <a:solidFill>
                    <a:schemeClr val="bg1"/>
                  </a:solidFill>
                </a:ln>
                <a:solidFill>
                  <a:srgbClr val="FF0000"/>
                </a:solidFill>
                <a:latin typeface="Arial" pitchFamily="34" charset="0"/>
                <a:cs typeface="Arial" pitchFamily="34" charset="0"/>
              </a:rPr>
              <a:t>hypervariable</a:t>
            </a:r>
            <a:r>
              <a:rPr lang="en-US" b="1" dirty="0" smtClean="0">
                <a:ln>
                  <a:solidFill>
                    <a:schemeClr val="bg1"/>
                  </a:solidFill>
                </a:ln>
                <a:solidFill>
                  <a:srgbClr val="FF0000"/>
                </a:solidFill>
                <a:latin typeface="Arial" pitchFamily="34" charset="0"/>
                <a:cs typeface="Arial" pitchFamily="34" charset="0"/>
              </a:rPr>
              <a:t>.”  A given antibody matches a unique antigen.  The host DNA is able to create these unique proteins by recombining within a plasma cell (“jumping genes.”)</a:t>
            </a:r>
            <a:endParaRPr lang="en-US" b="1" dirty="0">
              <a:ln>
                <a:solidFill>
                  <a:schemeClr val="bg1"/>
                </a:solidFill>
              </a:ln>
              <a:solidFill>
                <a:srgbClr val="FF0000"/>
              </a:solidFill>
              <a:latin typeface="Arial" pitchFamily="34" charset="0"/>
              <a:cs typeface="Arial" pitchFamily="34" charset="0"/>
            </a:endParaRPr>
          </a:p>
        </p:txBody>
      </p:sp>
      <p:sp>
        <p:nvSpPr>
          <p:cNvPr id="4" name="TextBox 3"/>
          <p:cNvSpPr txBox="1"/>
          <p:nvPr/>
        </p:nvSpPr>
        <p:spPr>
          <a:xfrm>
            <a:off x="457200" y="2819400"/>
            <a:ext cx="7543800" cy="2246769"/>
          </a:xfrm>
          <a:prstGeom prst="rect">
            <a:avLst/>
          </a:prstGeom>
          <a:noFill/>
        </p:spPr>
        <p:txBody>
          <a:bodyPr wrap="square" rtlCol="0">
            <a:spAutoFit/>
          </a:bodyPr>
          <a:lstStyle/>
          <a:p>
            <a:r>
              <a:rPr lang="en-US" sz="2800" b="1" dirty="0" smtClean="0">
                <a:ln>
                  <a:solidFill>
                    <a:schemeClr val="bg1"/>
                  </a:solidFill>
                </a:ln>
                <a:solidFill>
                  <a:srgbClr val="0070C0"/>
                </a:solidFill>
                <a:latin typeface="Arial" pitchFamily="34" charset="0"/>
                <a:cs typeface="Arial" pitchFamily="34" charset="0"/>
              </a:rPr>
              <a:t>Antibodies are commonly called “</a:t>
            </a:r>
            <a:r>
              <a:rPr lang="en-US" sz="2800" b="1" dirty="0" err="1" smtClean="0">
                <a:ln>
                  <a:solidFill>
                    <a:schemeClr val="bg1"/>
                  </a:solidFill>
                </a:ln>
                <a:solidFill>
                  <a:srgbClr val="0070C0"/>
                </a:solidFill>
                <a:latin typeface="Arial" pitchFamily="34" charset="0"/>
                <a:cs typeface="Arial" pitchFamily="34" charset="0"/>
              </a:rPr>
              <a:t>immunoglobulins</a:t>
            </a:r>
            <a:r>
              <a:rPr lang="en-US" sz="2800" b="1" dirty="0" smtClean="0">
                <a:ln>
                  <a:solidFill>
                    <a:schemeClr val="bg1"/>
                  </a:solidFill>
                </a:ln>
                <a:solidFill>
                  <a:srgbClr val="0070C0"/>
                </a:solidFill>
                <a:latin typeface="Arial" pitchFamily="34" charset="0"/>
                <a:cs typeface="Arial" pitchFamily="34" charset="0"/>
              </a:rPr>
              <a:t>” (</a:t>
            </a:r>
            <a:r>
              <a:rPr lang="en-US" sz="2800" b="1" dirty="0" err="1" smtClean="0">
                <a:ln>
                  <a:solidFill>
                    <a:schemeClr val="bg1"/>
                  </a:solidFill>
                </a:ln>
                <a:solidFill>
                  <a:srgbClr val="0070C0"/>
                </a:solidFill>
                <a:latin typeface="Arial" pitchFamily="34" charset="0"/>
                <a:cs typeface="Arial" pitchFamily="34" charset="0"/>
              </a:rPr>
              <a:t>Ig</a:t>
            </a:r>
            <a:r>
              <a:rPr lang="en-US" sz="2800" b="1" dirty="0" smtClean="0">
                <a:ln>
                  <a:solidFill>
                    <a:schemeClr val="bg1"/>
                  </a:solidFill>
                </a:ln>
                <a:solidFill>
                  <a:srgbClr val="0070C0"/>
                </a:solidFill>
                <a:latin typeface="Arial" pitchFamily="34" charset="0"/>
                <a:cs typeface="Arial" pitchFamily="34" charset="0"/>
              </a:rPr>
              <a:t>) and are of five types.  Each type can be distinguished biochemically:  they are of distinctive sizes and (in some cases) shapes.</a:t>
            </a:r>
            <a:endParaRPr lang="en-US" sz="2800" b="1" dirty="0">
              <a:ln>
                <a:solidFill>
                  <a:schemeClr val="bg1"/>
                </a:solidFill>
              </a:ln>
              <a:solidFill>
                <a:srgbClr val="0070C0"/>
              </a:solidFill>
              <a:latin typeface="Arial" pitchFamily="34" charset="0"/>
              <a:cs typeface="Arial" pitchFamily="34" charset="0"/>
            </a:endParaRPr>
          </a:p>
        </p:txBody>
      </p:sp>
    </p:spTree>
    <p:extLst>
      <p:ext uri="{BB962C8B-B14F-4D97-AF65-F5344CB8AC3E}">
        <p14:creationId xmlns:p14="http://schemas.microsoft.com/office/powerpoint/2010/main" val="52522447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6400" y="-152400"/>
            <a:ext cx="8229600" cy="1143000"/>
          </a:xfrm>
        </p:spPr>
        <p:txBody>
          <a:bodyPr/>
          <a:lstStyle/>
          <a:p>
            <a:r>
              <a:rPr lang="en-US" dirty="0" smtClean="0"/>
              <a:t>Remember:  MADGE</a:t>
            </a:r>
            <a:endParaRPr lang="en-US" dirty="0"/>
          </a:p>
        </p:txBody>
      </p:sp>
      <p:sp>
        <p:nvSpPr>
          <p:cNvPr id="3" name="Content Placeholder 2"/>
          <p:cNvSpPr>
            <a:spLocks noGrp="1"/>
          </p:cNvSpPr>
          <p:nvPr>
            <p:ph idx="1"/>
          </p:nvPr>
        </p:nvSpPr>
        <p:spPr>
          <a:xfrm>
            <a:off x="457200" y="914400"/>
            <a:ext cx="5715000" cy="5257800"/>
          </a:xfrm>
          <a:solidFill>
            <a:schemeClr val="tx1"/>
          </a:solidFill>
        </p:spPr>
        <p:txBody>
          <a:bodyPr>
            <a:normAutofit/>
          </a:bodyPr>
          <a:lstStyle/>
          <a:p>
            <a:pPr marL="137160" indent="0">
              <a:buNone/>
            </a:pPr>
            <a:r>
              <a:rPr lang="en-US" b="1" u="sng" dirty="0" err="1" smtClean="0">
                <a:ln>
                  <a:solidFill>
                    <a:schemeClr val="bg1"/>
                  </a:solidFill>
                </a:ln>
                <a:solidFill>
                  <a:srgbClr val="00B050"/>
                </a:solidFill>
                <a:latin typeface="Arial" pitchFamily="34" charset="0"/>
                <a:cs typeface="Arial" pitchFamily="34" charset="0"/>
              </a:rPr>
              <a:t>IgG</a:t>
            </a:r>
            <a:r>
              <a:rPr lang="en-US" b="1" dirty="0" smtClean="0">
                <a:ln>
                  <a:solidFill>
                    <a:schemeClr val="bg1"/>
                  </a:solidFill>
                </a:ln>
                <a:solidFill>
                  <a:srgbClr val="00B050"/>
                </a:solidFill>
                <a:latin typeface="Arial" pitchFamily="34" charset="0"/>
                <a:cs typeface="Arial" pitchFamily="34" charset="0"/>
              </a:rPr>
              <a:t>:  (gamma globulin):  The most common type.  Produced by B cells, B memory cells, and plasma cells.  Produced in high numbers during a secondary immune response (explained below).  </a:t>
            </a:r>
          </a:p>
          <a:p>
            <a:pPr marL="137160" indent="0">
              <a:buNone/>
            </a:pPr>
            <a:endParaRPr lang="en-US" b="1" dirty="0">
              <a:ln>
                <a:solidFill>
                  <a:schemeClr val="bg1"/>
                </a:solidFill>
              </a:ln>
              <a:solidFill>
                <a:srgbClr val="00B050"/>
              </a:solidFill>
              <a:latin typeface="Arial" pitchFamily="34" charset="0"/>
              <a:cs typeface="Arial" pitchFamily="34" charset="0"/>
            </a:endParaRPr>
          </a:p>
          <a:p>
            <a:pPr marL="137160" indent="0">
              <a:buNone/>
            </a:pPr>
            <a:r>
              <a:rPr lang="en-US" b="1" dirty="0" err="1" smtClean="0">
                <a:ln>
                  <a:solidFill>
                    <a:schemeClr val="bg1"/>
                  </a:solidFill>
                </a:ln>
                <a:solidFill>
                  <a:srgbClr val="00B050"/>
                </a:solidFill>
                <a:latin typeface="Arial" pitchFamily="34" charset="0"/>
                <a:cs typeface="Arial" pitchFamily="34" charset="0"/>
              </a:rPr>
              <a:t>IgG</a:t>
            </a:r>
            <a:r>
              <a:rPr lang="en-US" b="1" dirty="0" smtClean="0">
                <a:ln>
                  <a:solidFill>
                    <a:schemeClr val="bg1"/>
                  </a:solidFill>
                </a:ln>
                <a:solidFill>
                  <a:srgbClr val="00B050"/>
                </a:solidFill>
                <a:latin typeface="Arial" pitchFamily="34" charset="0"/>
                <a:cs typeface="Arial" pitchFamily="34" charset="0"/>
              </a:rPr>
              <a:t> is the only antibody type that crosses the placenta.</a:t>
            </a:r>
            <a:endParaRPr lang="en-US" b="1" dirty="0">
              <a:ln>
                <a:solidFill>
                  <a:schemeClr val="bg1"/>
                </a:solidFill>
              </a:ln>
              <a:solidFill>
                <a:srgbClr val="00B050"/>
              </a:solidFill>
              <a:latin typeface="Arial" pitchFamily="34" charset="0"/>
              <a:cs typeface="Arial" pitchFamily="34"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05599" y="3200400"/>
            <a:ext cx="2297575" cy="263842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05600" y="762000"/>
            <a:ext cx="2297575" cy="2315527"/>
          </a:xfrm>
          <a:prstGeom prst="rect">
            <a:avLst/>
          </a:prstGeom>
        </p:spPr>
      </p:pic>
    </p:spTree>
    <p:extLst>
      <p:ext uri="{BB962C8B-B14F-4D97-AF65-F5344CB8AC3E}">
        <p14:creationId xmlns:p14="http://schemas.microsoft.com/office/powerpoint/2010/main" val="21879524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bg/>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52400"/>
            <a:ext cx="8229600" cy="4709160"/>
          </a:xfrm>
        </p:spPr>
        <p:txBody>
          <a:bodyPr/>
          <a:lstStyle/>
          <a:p>
            <a:pPr marL="137160" indent="0">
              <a:buNone/>
            </a:pPr>
            <a:r>
              <a:rPr lang="en-US" b="1" u="sng" dirty="0" err="1" smtClean="0">
                <a:ln>
                  <a:solidFill>
                    <a:schemeClr val="bg1"/>
                  </a:solidFill>
                </a:ln>
                <a:solidFill>
                  <a:schemeClr val="bg1"/>
                </a:solidFill>
                <a:latin typeface="Arial" pitchFamily="34" charset="0"/>
                <a:cs typeface="Arial" pitchFamily="34" charset="0"/>
              </a:rPr>
              <a:t>IgE</a:t>
            </a:r>
            <a:r>
              <a:rPr lang="en-US" b="1" u="sng" dirty="0" smtClean="0">
                <a:ln>
                  <a:solidFill>
                    <a:schemeClr val="bg1"/>
                  </a:solidFill>
                </a:ln>
                <a:solidFill>
                  <a:schemeClr val="bg1"/>
                </a:solidFill>
                <a:latin typeface="Arial" pitchFamily="34" charset="0"/>
                <a:cs typeface="Arial" pitchFamily="34" charset="0"/>
              </a:rPr>
              <a:t>:</a:t>
            </a:r>
            <a:r>
              <a:rPr lang="en-US" b="1" dirty="0" smtClean="0">
                <a:ln>
                  <a:solidFill>
                    <a:schemeClr val="bg1"/>
                  </a:solidFill>
                </a:ln>
                <a:solidFill>
                  <a:schemeClr val="bg1"/>
                </a:solidFill>
                <a:latin typeface="Arial" pitchFamily="34" charset="0"/>
                <a:cs typeface="Arial" pitchFamily="34" charset="0"/>
              </a:rPr>
              <a:t>  </a:t>
            </a:r>
            <a:r>
              <a:rPr lang="en-US" b="1" dirty="0" smtClean="0">
                <a:ln>
                  <a:solidFill>
                    <a:schemeClr val="bg1"/>
                  </a:solidFill>
                </a:ln>
                <a:solidFill>
                  <a:srgbClr val="7030A0"/>
                </a:solidFill>
                <a:latin typeface="Arial" pitchFamily="34" charset="0"/>
                <a:cs typeface="Arial" pitchFamily="34" charset="0"/>
              </a:rPr>
              <a:t>Produced by mast cells (tissue) and basophils (leukocytes).  Binds to allergens during an allergic response.  When </a:t>
            </a:r>
            <a:r>
              <a:rPr lang="en-US" b="1" dirty="0" err="1" smtClean="0">
                <a:ln>
                  <a:solidFill>
                    <a:schemeClr val="bg1"/>
                  </a:solidFill>
                </a:ln>
                <a:solidFill>
                  <a:srgbClr val="7030A0"/>
                </a:solidFill>
                <a:latin typeface="Arial" pitchFamily="34" charset="0"/>
                <a:cs typeface="Arial" pitchFamily="34" charset="0"/>
              </a:rPr>
              <a:t>IgE</a:t>
            </a:r>
            <a:r>
              <a:rPr lang="en-US" b="1" dirty="0" smtClean="0">
                <a:ln>
                  <a:solidFill>
                    <a:schemeClr val="bg1"/>
                  </a:solidFill>
                </a:ln>
                <a:solidFill>
                  <a:srgbClr val="7030A0"/>
                </a:solidFill>
                <a:latin typeface="Arial" pitchFamily="34" charset="0"/>
                <a:cs typeface="Arial" pitchFamily="34" charset="0"/>
              </a:rPr>
              <a:t> binds, the mast cells/basophils </a:t>
            </a:r>
            <a:r>
              <a:rPr lang="en-US" b="1" dirty="0" err="1" smtClean="0">
                <a:ln>
                  <a:solidFill>
                    <a:schemeClr val="bg1"/>
                  </a:solidFill>
                </a:ln>
                <a:solidFill>
                  <a:srgbClr val="7030A0"/>
                </a:solidFill>
                <a:latin typeface="Arial" pitchFamily="34" charset="0"/>
                <a:cs typeface="Arial" pitchFamily="34" charset="0"/>
              </a:rPr>
              <a:t>degranulate</a:t>
            </a:r>
            <a:r>
              <a:rPr lang="en-US" b="1" dirty="0" smtClean="0">
                <a:ln>
                  <a:solidFill>
                    <a:schemeClr val="bg1"/>
                  </a:solidFill>
                </a:ln>
                <a:solidFill>
                  <a:srgbClr val="7030A0"/>
                </a:solidFill>
                <a:latin typeface="Arial" pitchFamily="34" charset="0"/>
                <a:cs typeface="Arial" pitchFamily="34" charset="0"/>
              </a:rPr>
              <a:t>, release cytokines (chemicals) that trigger the symptoms of an allergic response.  </a:t>
            </a:r>
            <a:r>
              <a:rPr lang="en-US" b="1" dirty="0" err="1" smtClean="0">
                <a:ln>
                  <a:solidFill>
                    <a:schemeClr val="bg1"/>
                  </a:solidFill>
                </a:ln>
                <a:solidFill>
                  <a:srgbClr val="7030A0"/>
                </a:solidFill>
                <a:latin typeface="Arial" pitchFamily="34" charset="0"/>
                <a:cs typeface="Arial" pitchFamily="34" charset="0"/>
              </a:rPr>
              <a:t>IgE</a:t>
            </a:r>
            <a:r>
              <a:rPr lang="en-US" b="1" dirty="0" smtClean="0">
                <a:ln>
                  <a:solidFill>
                    <a:schemeClr val="bg1"/>
                  </a:solidFill>
                </a:ln>
                <a:solidFill>
                  <a:srgbClr val="7030A0"/>
                </a:solidFill>
                <a:latin typeface="Arial" pitchFamily="34" charset="0"/>
                <a:cs typeface="Arial" pitchFamily="34" charset="0"/>
              </a:rPr>
              <a:t> protects from parasitic infections, but under most circumstances, they cause more health problems than they solve.</a:t>
            </a:r>
            <a:endParaRPr lang="en-US" b="1" u="sng" dirty="0">
              <a:ln>
                <a:solidFill>
                  <a:schemeClr val="bg1"/>
                </a:solidFill>
              </a:ln>
              <a:solidFill>
                <a:srgbClr val="7030A0"/>
              </a:solidFill>
              <a:latin typeface="Arial" pitchFamily="34" charset="0"/>
              <a:cs typeface="Arial" pitchFamily="34"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 y="4219575"/>
            <a:ext cx="2857500" cy="263842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48367517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137160" indent="0">
              <a:buNone/>
            </a:pPr>
            <a:r>
              <a:rPr lang="en-US" b="1" u="sng" dirty="0" err="1" smtClean="0">
                <a:solidFill>
                  <a:schemeClr val="bg1"/>
                </a:solidFill>
                <a:latin typeface="Arial" pitchFamily="34" charset="0"/>
                <a:cs typeface="Arial" pitchFamily="34" charset="0"/>
              </a:rPr>
              <a:t>IgD</a:t>
            </a:r>
            <a:r>
              <a:rPr lang="en-US" b="1" u="sng" dirty="0" smtClean="0">
                <a:solidFill>
                  <a:schemeClr val="bg1"/>
                </a:solidFill>
                <a:latin typeface="Arial" pitchFamily="34" charset="0"/>
                <a:cs typeface="Arial" pitchFamily="34" charset="0"/>
              </a:rPr>
              <a:t>:</a:t>
            </a:r>
            <a:r>
              <a:rPr lang="en-US" b="1" dirty="0" smtClean="0">
                <a:solidFill>
                  <a:schemeClr val="bg1"/>
                </a:solidFill>
                <a:latin typeface="Arial" pitchFamily="34" charset="0"/>
                <a:cs typeface="Arial" pitchFamily="34" charset="0"/>
              </a:rPr>
              <a:t>  </a:t>
            </a:r>
            <a:r>
              <a:rPr lang="en-US" b="1" dirty="0" smtClean="0">
                <a:ln>
                  <a:solidFill>
                    <a:schemeClr val="bg1"/>
                  </a:solidFill>
                </a:ln>
                <a:solidFill>
                  <a:srgbClr val="0070C0"/>
                </a:solidFill>
                <a:latin typeface="Arial" pitchFamily="34" charset="0"/>
                <a:cs typeface="Arial" pitchFamily="34" charset="0"/>
              </a:rPr>
              <a:t>Produced by B cells in very low concentrations.  Function:</a:t>
            </a:r>
          </a:p>
          <a:p>
            <a:pPr marL="137160" indent="0">
              <a:buNone/>
            </a:pPr>
            <a:endParaRPr lang="en-US" b="1" u="sng" dirty="0">
              <a:ln>
                <a:solidFill>
                  <a:schemeClr val="bg1"/>
                </a:solidFill>
              </a:ln>
              <a:solidFill>
                <a:srgbClr val="FEF57A"/>
              </a:solidFill>
              <a:latin typeface="Arial" pitchFamily="34" charset="0"/>
              <a:cs typeface="Arial" pitchFamily="34" charset="0"/>
            </a:endParaRPr>
          </a:p>
          <a:p>
            <a:pPr marL="137160" indent="0">
              <a:buNone/>
            </a:pPr>
            <a:r>
              <a:rPr lang="en-US" sz="5400" b="1" dirty="0" smtClean="0">
                <a:ln>
                  <a:solidFill>
                    <a:schemeClr val="bg1"/>
                  </a:solidFill>
                </a:ln>
                <a:solidFill>
                  <a:srgbClr val="FEF57A"/>
                </a:solidFill>
                <a:latin typeface="Arial" pitchFamily="34" charset="0"/>
                <a:cs typeface="Arial" pitchFamily="34" charset="0"/>
              </a:rPr>
              <a:t>??????????</a:t>
            </a:r>
            <a:endParaRPr lang="en-US" sz="5400" b="1" dirty="0">
              <a:solidFill>
                <a:schemeClr val="bg1"/>
              </a:solidFill>
              <a:latin typeface="Arial" pitchFamily="34" charset="0"/>
              <a:cs typeface="Arial" pitchFamily="34"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 y="4219575"/>
            <a:ext cx="2857500" cy="263842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875971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228600"/>
            <a:ext cx="8229600" cy="2286000"/>
          </a:xfrm>
        </p:spPr>
        <p:txBody>
          <a:bodyPr>
            <a:normAutofit fontScale="92500" lnSpcReduction="10000"/>
          </a:bodyPr>
          <a:lstStyle/>
          <a:p>
            <a:pPr marL="137160" indent="0">
              <a:buNone/>
            </a:pPr>
            <a:r>
              <a:rPr lang="en-US" b="1" u="sng" dirty="0" err="1" smtClean="0">
                <a:solidFill>
                  <a:schemeClr val="bg1"/>
                </a:solidFill>
                <a:latin typeface="Arial" pitchFamily="34" charset="0"/>
                <a:cs typeface="Arial" pitchFamily="34" charset="0"/>
              </a:rPr>
              <a:t>IgM</a:t>
            </a:r>
            <a:r>
              <a:rPr lang="en-US" b="1" dirty="0" smtClean="0">
                <a:solidFill>
                  <a:srgbClr val="FEF57A"/>
                </a:solidFill>
                <a:latin typeface="Arial" pitchFamily="34" charset="0"/>
                <a:cs typeface="Arial" pitchFamily="34" charset="0"/>
              </a:rPr>
              <a:t>:  </a:t>
            </a:r>
            <a:r>
              <a:rPr lang="en-US" b="1" dirty="0" smtClean="0">
                <a:ln>
                  <a:solidFill>
                    <a:schemeClr val="bg1"/>
                  </a:solidFill>
                </a:ln>
                <a:solidFill>
                  <a:schemeClr val="bg1">
                    <a:lumMod val="65000"/>
                    <a:lumOff val="35000"/>
                  </a:schemeClr>
                </a:solidFill>
                <a:latin typeface="Arial" pitchFamily="34" charset="0"/>
                <a:cs typeface="Arial" pitchFamily="34" charset="0"/>
              </a:rPr>
              <a:t>This is the first antibody to be produced in response to an infection.  Exists as a </a:t>
            </a:r>
            <a:r>
              <a:rPr lang="en-US" b="1" u="sng" dirty="0" err="1" smtClean="0">
                <a:ln>
                  <a:solidFill>
                    <a:schemeClr val="bg1"/>
                  </a:solidFill>
                </a:ln>
                <a:solidFill>
                  <a:schemeClr val="bg1">
                    <a:lumMod val="65000"/>
                    <a:lumOff val="35000"/>
                  </a:schemeClr>
                </a:solidFill>
                <a:latin typeface="Arial" pitchFamily="34" charset="0"/>
                <a:cs typeface="Arial" pitchFamily="34" charset="0"/>
              </a:rPr>
              <a:t>pentamer</a:t>
            </a:r>
            <a:r>
              <a:rPr lang="en-US" b="1" dirty="0" smtClean="0">
                <a:ln>
                  <a:solidFill>
                    <a:schemeClr val="bg1"/>
                  </a:solidFill>
                </a:ln>
                <a:solidFill>
                  <a:schemeClr val="bg1">
                    <a:lumMod val="65000"/>
                    <a:lumOff val="35000"/>
                  </a:schemeClr>
                </a:solidFill>
                <a:latin typeface="Arial" pitchFamily="34" charset="0"/>
                <a:cs typeface="Arial" pitchFamily="34" charset="0"/>
              </a:rPr>
              <a:t>:  five immunoglobulin molecules bound to a central piece.  Produces the same protection as </a:t>
            </a:r>
            <a:r>
              <a:rPr lang="en-US" b="1" dirty="0" err="1" smtClean="0">
                <a:ln>
                  <a:solidFill>
                    <a:schemeClr val="bg1"/>
                  </a:solidFill>
                </a:ln>
                <a:solidFill>
                  <a:schemeClr val="bg1">
                    <a:lumMod val="65000"/>
                    <a:lumOff val="35000"/>
                  </a:schemeClr>
                </a:solidFill>
                <a:latin typeface="Arial" pitchFamily="34" charset="0"/>
                <a:cs typeface="Arial" pitchFamily="34" charset="0"/>
              </a:rPr>
              <a:t>IgG</a:t>
            </a:r>
            <a:r>
              <a:rPr lang="en-US" b="1" dirty="0" smtClean="0">
                <a:ln>
                  <a:solidFill>
                    <a:schemeClr val="bg1"/>
                  </a:solidFill>
                </a:ln>
                <a:solidFill>
                  <a:schemeClr val="bg1">
                    <a:lumMod val="65000"/>
                    <a:lumOff val="35000"/>
                  </a:schemeClr>
                </a:solidFill>
                <a:latin typeface="Arial" pitchFamily="34" charset="0"/>
                <a:cs typeface="Arial" pitchFamily="34" charset="0"/>
              </a:rPr>
              <a:t>, but slower and less potent.  However, there are 10 F</a:t>
            </a:r>
            <a:r>
              <a:rPr lang="en-US" b="1" baseline="-25000" dirty="0" smtClean="0">
                <a:ln>
                  <a:solidFill>
                    <a:schemeClr val="bg1"/>
                  </a:solidFill>
                </a:ln>
                <a:solidFill>
                  <a:schemeClr val="bg1">
                    <a:lumMod val="65000"/>
                    <a:lumOff val="35000"/>
                  </a:schemeClr>
                </a:solidFill>
                <a:latin typeface="Arial" pitchFamily="34" charset="0"/>
                <a:cs typeface="Arial" pitchFamily="34" charset="0"/>
              </a:rPr>
              <a:t>ab</a:t>
            </a:r>
            <a:r>
              <a:rPr lang="en-US" b="1" dirty="0" smtClean="0">
                <a:ln>
                  <a:solidFill>
                    <a:schemeClr val="bg1"/>
                  </a:solidFill>
                </a:ln>
                <a:solidFill>
                  <a:schemeClr val="bg1">
                    <a:lumMod val="65000"/>
                    <a:lumOff val="35000"/>
                  </a:schemeClr>
                </a:solidFill>
                <a:latin typeface="Arial" pitchFamily="34" charset="0"/>
                <a:cs typeface="Arial" pitchFamily="34" charset="0"/>
              </a:rPr>
              <a:t> sites (compared to two as </a:t>
            </a:r>
            <a:r>
              <a:rPr lang="en-US" b="1" dirty="0" err="1" smtClean="0">
                <a:ln>
                  <a:solidFill>
                    <a:schemeClr val="bg1"/>
                  </a:solidFill>
                </a:ln>
                <a:solidFill>
                  <a:schemeClr val="bg1">
                    <a:lumMod val="65000"/>
                    <a:lumOff val="35000"/>
                  </a:schemeClr>
                </a:solidFill>
                <a:latin typeface="Arial" pitchFamily="34" charset="0"/>
                <a:cs typeface="Arial" pitchFamily="34" charset="0"/>
              </a:rPr>
              <a:t>IgG</a:t>
            </a:r>
            <a:r>
              <a:rPr lang="en-US" b="1" dirty="0" smtClean="0">
                <a:ln>
                  <a:solidFill>
                    <a:schemeClr val="bg1"/>
                  </a:solidFill>
                </a:ln>
                <a:solidFill>
                  <a:schemeClr val="bg1">
                    <a:lumMod val="65000"/>
                    <a:lumOff val="35000"/>
                  </a:schemeClr>
                </a:solidFill>
                <a:latin typeface="Arial" pitchFamily="34" charset="0"/>
                <a:cs typeface="Arial" pitchFamily="34" charset="0"/>
              </a:rPr>
              <a:t> has).</a:t>
            </a:r>
            <a:endParaRPr lang="en-US" b="1" u="sng" dirty="0">
              <a:solidFill>
                <a:schemeClr val="bg1">
                  <a:lumMod val="65000"/>
                  <a:lumOff val="35000"/>
                </a:schemeClr>
              </a:solidFill>
              <a:latin typeface="Arial" pitchFamily="34" charset="0"/>
              <a:cs typeface="Arial" pitchFamily="34"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68523" y="3289248"/>
            <a:ext cx="3241677" cy="3292527"/>
          </a:xfrm>
          <a:prstGeom prst="rect">
            <a:avLst/>
          </a:prstGeom>
          <a:solidFill>
            <a:schemeClr val="tx1"/>
          </a:solidFill>
          <a:ln w="38100">
            <a:solidFill>
              <a:schemeClr val="bg1"/>
            </a:solidFill>
          </a:ln>
        </p:spPr>
      </p:pic>
    </p:spTree>
    <p:extLst>
      <p:ext uri="{BB962C8B-B14F-4D97-AF65-F5344CB8AC3E}">
        <p14:creationId xmlns:p14="http://schemas.microsoft.com/office/powerpoint/2010/main" val="70211731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Custom 7">
      <a:dk1>
        <a:sysClr val="windowText" lastClr="000000"/>
      </a:dk1>
      <a:lt1>
        <a:sysClr val="window" lastClr="FFFFFF"/>
      </a:lt1>
      <a:dk2>
        <a:srgbClr val="69676D"/>
      </a:dk2>
      <a:lt2>
        <a:srgbClr val="C9C2D1"/>
      </a:lt2>
      <a:accent1>
        <a:srgbClr val="FDEB03"/>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307</TotalTime>
  <Words>1007</Words>
  <Application>Microsoft Office PowerPoint</Application>
  <PresentationFormat>On-screen Show (4:3)</PresentationFormat>
  <Paragraphs>69</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Apex</vt:lpstr>
      <vt:lpstr>Third Line of Defense Part II—B cells and antibodies</vt:lpstr>
      <vt:lpstr>B lymphocytes (B cells)</vt:lpstr>
      <vt:lpstr>PowerPoint Presentation</vt:lpstr>
      <vt:lpstr>PowerPoint Presentation</vt:lpstr>
      <vt:lpstr>PowerPoint Presentation</vt:lpstr>
      <vt:lpstr>Remember:  MADGE</vt:lpstr>
      <vt:lpstr>PowerPoint Presentation</vt:lpstr>
      <vt:lpstr>PowerPoint Presentation</vt:lpstr>
      <vt:lpstr>PowerPoint Presentation</vt:lpstr>
      <vt:lpstr>PowerPoint Presentation</vt:lpstr>
      <vt:lpstr>So, now that you’ve seen the five antibody types, how do antibodies fight pathogens?</vt:lpstr>
      <vt:lpstr>Complement fixation</vt:lpstr>
      <vt:lpstr>Opsonization</vt:lpstr>
      <vt:lpstr>So, how do antibodies show up in the bloodstream?</vt:lpstr>
      <vt:lpstr>Antibody concentration is called titer</vt:lpstr>
      <vt:lpstr>PowerPoint Presentation</vt:lpstr>
      <vt:lpstr>PowerPoint Presentation</vt:lpstr>
      <vt:lpstr>Types of immunity:</vt:lpstr>
      <vt:lpstr>Vaccination:  artificial active immunity</vt:lpstr>
      <vt:lpstr>Usual vaccine types:</vt:lpstr>
      <vt:lpstr>Connection between vaccines and autism:</vt:lpstr>
      <vt:lpstr> Additional uses for antibodies in medicine</vt:lpstr>
      <vt:lpstr>PowerPoint Presentation</vt:lpstr>
    </vt:vector>
  </TitlesOfParts>
  <Company>Red Clay Consolidated School District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Third Line of Defense Part II—B cells and antibodies</dc:title>
  <dc:creator>Edward J McGrath</dc:creator>
  <cp:lastModifiedBy>Edward J McGrath</cp:lastModifiedBy>
  <cp:revision>23</cp:revision>
  <dcterms:created xsi:type="dcterms:W3CDTF">2012-10-30T18:11:58Z</dcterms:created>
  <dcterms:modified xsi:type="dcterms:W3CDTF">2012-10-31T14:39:54Z</dcterms:modified>
</cp:coreProperties>
</file>